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446" r:id="rId3"/>
    <p:sldId id="447" r:id="rId4"/>
    <p:sldId id="448" r:id="rId5"/>
    <p:sldId id="449" r:id="rId6"/>
    <p:sldId id="563" r:id="rId7"/>
    <p:sldId id="564" r:id="rId8"/>
    <p:sldId id="565" r:id="rId9"/>
    <p:sldId id="617" r:id="rId10"/>
    <p:sldId id="618" r:id="rId11"/>
    <p:sldId id="552" r:id="rId12"/>
    <p:sldId id="567" r:id="rId13"/>
    <p:sldId id="568" r:id="rId14"/>
    <p:sldId id="569" r:id="rId15"/>
    <p:sldId id="571" r:id="rId16"/>
    <p:sldId id="619" r:id="rId17"/>
    <p:sldId id="614" r:id="rId18"/>
    <p:sldId id="615" r:id="rId19"/>
    <p:sldId id="616" r:id="rId20"/>
    <p:sldId id="579" r:id="rId21"/>
    <p:sldId id="574" r:id="rId22"/>
    <p:sldId id="575" r:id="rId23"/>
    <p:sldId id="576" r:id="rId24"/>
    <p:sldId id="577" r:id="rId25"/>
    <p:sldId id="578" r:id="rId26"/>
    <p:sldId id="505" r:id="rId27"/>
    <p:sldId id="585" r:id="rId28"/>
    <p:sldId id="582" r:id="rId29"/>
    <p:sldId id="590" r:id="rId30"/>
    <p:sldId id="591" r:id="rId31"/>
    <p:sldId id="586" r:id="rId32"/>
    <p:sldId id="588" r:id="rId33"/>
    <p:sldId id="592" r:id="rId34"/>
    <p:sldId id="593" r:id="rId35"/>
    <p:sldId id="526" r:id="rId36"/>
    <p:sldId id="507" r:id="rId37"/>
    <p:sldId id="523" r:id="rId38"/>
    <p:sldId id="594" r:id="rId39"/>
    <p:sldId id="509" r:id="rId40"/>
    <p:sldId id="527" r:id="rId41"/>
    <p:sldId id="528" r:id="rId42"/>
    <p:sldId id="529" r:id="rId43"/>
    <p:sldId id="595" r:id="rId44"/>
    <p:sldId id="596" r:id="rId45"/>
    <p:sldId id="532" r:id="rId46"/>
    <p:sldId id="533" r:id="rId47"/>
    <p:sldId id="540" r:id="rId48"/>
    <p:sldId id="541" r:id="rId49"/>
    <p:sldId id="542" r:id="rId50"/>
    <p:sldId id="600" r:id="rId51"/>
    <p:sldId id="601" r:id="rId52"/>
    <p:sldId id="603" r:id="rId53"/>
    <p:sldId id="609" r:id="rId54"/>
    <p:sldId id="602" r:id="rId55"/>
    <p:sldId id="610" r:id="rId56"/>
    <p:sldId id="611" r:id="rId57"/>
    <p:sldId id="612" r:id="rId58"/>
    <p:sldId id="534" r:id="rId59"/>
    <p:sldId id="613" r:id="rId60"/>
    <p:sldId id="604" r:id="rId61"/>
    <p:sldId id="535" r:id="rId62"/>
    <p:sldId id="562" r:id="rId63"/>
    <p:sldId id="536" r:id="rId64"/>
    <p:sldId id="556" r:id="rId65"/>
    <p:sldId id="557" r:id="rId66"/>
    <p:sldId id="558" r:id="rId67"/>
    <p:sldId id="559" r:id="rId68"/>
    <p:sldId id="560" r:id="rId69"/>
    <p:sldId id="620" r:id="rId70"/>
    <p:sldId id="621" r:id="rId71"/>
    <p:sldId id="605" r:id="rId72"/>
    <p:sldId id="606" r:id="rId73"/>
    <p:sldId id="607" r:id="rId74"/>
    <p:sldId id="608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clrMru>
    <a:srgbClr val="9DD09C"/>
    <a:srgbClr val="C39BC9"/>
    <a:srgbClr val="8FB2D3"/>
    <a:srgbClr val="F07D87"/>
    <a:srgbClr val="C29AC8"/>
    <a:srgbClr val="92B5D6"/>
    <a:srgbClr val="ED7A84"/>
    <a:srgbClr val="FEBDA6"/>
    <a:srgbClr val="9DCFC0"/>
    <a:srgbClr val="A7D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7" autoAdjust="0"/>
    <p:restoredTop sz="93153" autoAdjust="0"/>
  </p:normalViewPr>
  <p:slideViewPr>
    <p:cSldViewPr snapToGrid="0" snapToObjects="1">
      <p:cViewPr>
        <p:scale>
          <a:sx n="100" d="100"/>
          <a:sy n="100" d="100"/>
        </p:scale>
        <p:origin x="11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966CD-3607-3E4C-8D72-33AB60A49954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D87EB-74D2-C742-A154-2B3A9816E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3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83FA3-2737-F944-A125-B5416B8046AB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3DE2F-B580-5D42-9B14-4C3F91CC6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9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4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9A70-4827-9D45-B617-9F8B1663ED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9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6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6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7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8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3DE2F-B580-5D42-9B14-4C3F91CC62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9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9396-5895-CA4A-A85A-BFB9E57A6493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7701B-D5FB-494C-90E9-ACC6FB2E9216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C090-B252-0E47-A777-E5BD605D2FBA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2CD0-8B10-B844-8B8A-FD19BD362F8F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6244-D44B-5244-9133-18C9867EABAE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BA41-4CEC-9647-A500-C722D8408599}" type="datetime1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7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B478-1A7D-A64D-91E3-7072580694EB}" type="datetime1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4ABAB-53EE-C94E-A49F-0A723CFE85AB}" type="datetime1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08AD-0B21-2340-8A15-88DE417FB15F}" type="datetime1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0B4-B371-D246-8224-3F2A42FB9D91}" type="datetime1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1739-F5F9-2245-8B68-FAA89951C62F}" type="datetime1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7DD1-0984-A143-8A9D-8EC93DED902F}" type="datetime1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962A-B274-1342-AC3E-C9E26BFEC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isisdhaas.com/clamshell_trace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6647"/>
            <a:ext cx="7772400" cy="2709333"/>
          </a:xfrm>
        </p:spPr>
        <p:txBody>
          <a:bodyPr>
            <a:normAutofit/>
          </a:bodyPr>
          <a:lstStyle/>
          <a:p>
            <a:r>
              <a:rPr lang="en-US" dirty="0" err="1" smtClean="0"/>
              <a:t>Cioppino</a:t>
            </a:r>
            <a:r>
              <a:rPr lang="en-US" dirty="0" smtClean="0"/>
              <a:t>: Multi-Tenant </a:t>
            </a:r>
            <a:br>
              <a:rPr lang="en-US" dirty="0" smtClean="0"/>
            </a:br>
            <a:r>
              <a:rPr lang="en-US" dirty="0" smtClean="0"/>
              <a:t>Crowd Management</a:t>
            </a:r>
            <a:endParaRPr lang="en-US" dirty="0">
              <a:latin typeface="Bariol Bold"/>
              <a:cs typeface="Bariol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25980"/>
            <a:ext cx="9144000" cy="343202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iol Bold"/>
                <a:cs typeface="Bariol Bold"/>
              </a:rPr>
              <a:t>Daniel Haas</a:t>
            </a:r>
          </a:p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Bariol Bold"/>
              </a:rPr>
              <a:t>Michael 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Bariol Bold"/>
              </a:rPr>
              <a:t>J. Franklin</a:t>
            </a:r>
          </a:p>
          <a:p>
            <a:endParaRPr lang="en-US" sz="2400" baseline="30000" dirty="0">
              <a:latin typeface="Bariol Bold"/>
              <a:cs typeface="Bariol Bold"/>
            </a:endParaRPr>
          </a:p>
          <a:p>
            <a:r>
              <a:rPr lang="en-US" sz="2400" dirty="0" smtClean="0">
                <a:cs typeface="Bariol Bold"/>
              </a:rPr>
              <a:t>HCOMP 2017</a:t>
            </a:r>
            <a:endParaRPr lang="en-US" sz="2400" dirty="0" smtClean="0">
              <a:cs typeface="Bariol Bold"/>
            </a:endParaRPr>
          </a:p>
          <a:p>
            <a:r>
              <a:rPr lang="en-US" sz="2400" dirty="0" smtClean="0">
                <a:cs typeface="Bariol Bold"/>
              </a:rPr>
              <a:t>Quebec City, </a:t>
            </a:r>
            <a:r>
              <a:rPr lang="en-US" sz="2400" dirty="0" smtClean="0"/>
              <a:t>Québec</a:t>
            </a:r>
          </a:p>
          <a:p>
            <a:r>
              <a:rPr lang="en-US" sz="2400" dirty="0" smtClean="0">
                <a:cs typeface="Bariol Bold"/>
              </a:rPr>
              <a:t>October 26</a:t>
            </a:r>
            <a:r>
              <a:rPr lang="en-US" sz="2400" baseline="30000" dirty="0" smtClean="0">
                <a:cs typeface="Bariol Bold"/>
              </a:rPr>
              <a:t>th</a:t>
            </a:r>
            <a:r>
              <a:rPr lang="en-US" sz="2400" dirty="0" smtClean="0">
                <a:cs typeface="Bariol Bold"/>
              </a:rPr>
              <a:t>, 2017</a:t>
            </a:r>
            <a:endParaRPr lang="en-US" sz="2400" dirty="0">
              <a:cs typeface="Bariol Bold"/>
            </a:endParaRPr>
          </a:p>
        </p:txBody>
      </p:sp>
    </p:spTree>
    <p:extLst>
      <p:ext uri="{BB962C8B-B14F-4D97-AF65-F5344CB8AC3E}">
        <p14:creationId xmlns:p14="http://schemas.microsoft.com/office/powerpoint/2010/main" val="192189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b="1" dirty="0" smtClean="0"/>
              <a:t>Key insight: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782799">
            <a:off x="2473183" y="3766956"/>
            <a:ext cx="3256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n</a:t>
            </a:r>
            <a:r>
              <a:rPr lang="en-US" sz="3800" b="1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ot quite</a:t>
            </a:r>
            <a:endParaRPr lang="en-US" sz="3800" b="1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37960">
            <a:off x="3182112" y="3363244"/>
            <a:ext cx="829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^</a:t>
            </a:r>
            <a:endParaRPr lang="en-US" sz="9600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9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478" y="3579032"/>
            <a:ext cx="2238527" cy="2777318"/>
            <a:chOff x="243478" y="3579032"/>
            <a:chExt cx="2238527" cy="2777318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7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Rectangle 1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labeling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0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478" y="3579032"/>
            <a:ext cx="2238527" cy="2777318"/>
            <a:chOff x="243478" y="3579032"/>
            <a:chExt cx="2238527" cy="2777318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7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Rectangle 1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labeling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16798" y="2066505"/>
            <a:ext cx="2238527" cy="2777318"/>
            <a:chOff x="243478" y="3579032"/>
            <a:chExt cx="2238527" cy="2777318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60" name="Picture 5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67" name="Picture 6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65" name="Picture 6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TextBox 39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Cleaning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1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478" y="3579032"/>
            <a:ext cx="2238527" cy="2777318"/>
            <a:chOff x="243478" y="3579032"/>
            <a:chExt cx="2238527" cy="2777318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7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Rectangle 1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labeling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16798" y="2066505"/>
            <a:ext cx="2238527" cy="2777318"/>
            <a:chOff x="243478" y="3579032"/>
            <a:chExt cx="2238527" cy="2777318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60" name="Picture 5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67" name="Picture 6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65" name="Picture 6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TextBox 39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Cleaning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404695" y="3648063"/>
            <a:ext cx="2238527" cy="2777318"/>
            <a:chOff x="243478" y="3579032"/>
            <a:chExt cx="2238527" cy="2777318"/>
          </a:xfrm>
        </p:grpSpPr>
        <p:grpSp>
          <p:nvGrpSpPr>
            <p:cNvPr id="70" name="Group 69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9" name="Rectangle 88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91" name="Picture 9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00" name="Picture 99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96" name="Picture 95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7" name="Rectangle 96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77" name="Group 76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78" name="Group 77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73" name="Group 72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TextBox 70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 Moderation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478" y="3579032"/>
            <a:ext cx="2238527" cy="2777318"/>
            <a:chOff x="243478" y="3579032"/>
            <a:chExt cx="2238527" cy="2777318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7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Rectangle 1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labeling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16798" y="2066505"/>
            <a:ext cx="2238527" cy="2777318"/>
            <a:chOff x="243478" y="3579032"/>
            <a:chExt cx="2238527" cy="2777318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60" name="Picture 5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67" name="Picture 6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65" name="Picture 64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TextBox 39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Cleaning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404695" y="3648063"/>
            <a:ext cx="2238527" cy="2777318"/>
            <a:chOff x="243478" y="3579032"/>
            <a:chExt cx="2238527" cy="2777318"/>
          </a:xfrm>
        </p:grpSpPr>
        <p:grpSp>
          <p:nvGrpSpPr>
            <p:cNvPr id="70" name="Group 69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89" name="Rectangle 88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91" name="Picture 9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00" name="Picture 99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96" name="Picture 95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7" name="Rectangle 96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77" name="Group 76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78" name="Group 77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73" name="Group 72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TextBox 70"/>
            <p:cNvSpPr txBox="1"/>
            <p:nvPr/>
          </p:nvSpPr>
          <p:spPr>
            <a:xfrm>
              <a:off x="243478" y="3579032"/>
              <a:ext cx="223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 Moderation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323834" y="2080251"/>
            <a:ext cx="2338944" cy="2763572"/>
            <a:chOff x="189274" y="3592778"/>
            <a:chExt cx="2338944" cy="2763572"/>
          </a:xfrm>
        </p:grpSpPr>
        <p:grpSp>
          <p:nvGrpSpPr>
            <p:cNvPr id="103" name="Group 102"/>
            <p:cNvGrpSpPr/>
            <p:nvPr/>
          </p:nvGrpSpPr>
          <p:grpSpPr>
            <a:xfrm>
              <a:off x="457200" y="4001498"/>
              <a:ext cx="1817102" cy="2354852"/>
              <a:chOff x="1357898" y="3746500"/>
              <a:chExt cx="1817102" cy="2354852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1357898" y="3746500"/>
                <a:ext cx="1817102" cy="2354852"/>
                <a:chOff x="1357898" y="1417638"/>
                <a:chExt cx="3227804" cy="4683714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1357898" y="4585353"/>
                  <a:ext cx="3227804" cy="1515999"/>
                  <a:chOff x="3084168" y="4419724"/>
                  <a:chExt cx="2495426" cy="1371966"/>
                </a:xfrm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3084168" y="4419724"/>
                    <a:ext cx="2495426" cy="137196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a typeface="Gill Sans" charset="0"/>
                        <a:cs typeface="Gill Sans" charset="0"/>
                      </a:rPr>
                      <a:t>Worker Pool</a:t>
                    </a:r>
                  </a:p>
                </p:txBody>
              </p:sp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3093126" y="4870190"/>
                    <a:ext cx="2443893" cy="801691"/>
                    <a:chOff x="3093126" y="4749872"/>
                    <a:chExt cx="2443893" cy="801691"/>
                  </a:xfrm>
                </p:grpSpPr>
                <p:pic>
                  <p:nvPicPr>
                    <p:cNvPr id="125" name="Picture 12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93126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" name="Picture 12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7413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7" name="Picture 12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556351" y="4882035"/>
                      <a:ext cx="463224" cy="46322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28" name="Group 127"/>
                    <p:cNvGrpSpPr/>
                    <p:nvPr/>
                  </p:nvGrpSpPr>
                  <p:grpSpPr>
                    <a:xfrm>
                      <a:off x="4488079" y="4749873"/>
                      <a:ext cx="487035" cy="801690"/>
                      <a:chOff x="4197518" y="4749873"/>
                      <a:chExt cx="487035" cy="801690"/>
                    </a:xfrm>
                  </p:grpSpPr>
                  <p:pic>
                    <p:nvPicPr>
                      <p:cNvPr id="132" name="Picture 131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4197518" y="4882035"/>
                        <a:ext cx="463225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4201233" y="4749873"/>
                        <a:ext cx="483320" cy="80169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  <p:grpSp>
                  <p:nvGrpSpPr>
                    <p:cNvPr id="129" name="Group 128"/>
                    <p:cNvGrpSpPr/>
                    <p:nvPr/>
                  </p:nvGrpSpPr>
                  <p:grpSpPr>
                    <a:xfrm>
                      <a:off x="5038354" y="4749872"/>
                      <a:ext cx="498665" cy="801691"/>
                      <a:chOff x="5038354" y="4749872"/>
                      <a:chExt cx="498665" cy="801691"/>
                    </a:xfrm>
                  </p:grpSpPr>
                  <p:pic>
                    <p:nvPicPr>
                      <p:cNvPr id="130" name="Picture 129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alphaModFix am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073795" y="4919106"/>
                        <a:ext cx="463224" cy="4632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5038354" y="4749872"/>
                        <a:ext cx="483320" cy="80169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endPara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l Sans" charset="0"/>
                          <a:ea typeface="Gill Sans" charset="0"/>
                          <a:cs typeface="Gill Sans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2633806" y="1417638"/>
                  <a:ext cx="675988" cy="2305391"/>
                  <a:chOff x="1019113" y="2476992"/>
                  <a:chExt cx="457200" cy="2065479"/>
                </a:xfrm>
              </p:grpSpPr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1019113" y="2476992"/>
                    <a:ext cx="457200" cy="2065479"/>
                    <a:chOff x="3759200" y="1450930"/>
                    <a:chExt cx="914400" cy="3662937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3759200" y="23706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3759201" y="1450930"/>
                      <a:ext cx="914398" cy="9144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3759200" y="32850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3759200" y="4199467"/>
                      <a:ext cx="914400" cy="914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1056500" y="3568026"/>
                    <a:ext cx="375199" cy="411338"/>
                    <a:chOff x="1053391" y="3569344"/>
                    <a:chExt cx="375199" cy="411338"/>
                  </a:xfrm>
                </p:grpSpPr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1053391" y="3569344"/>
                      <a:ext cx="375199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T2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056500" y="4083640"/>
                    <a:ext cx="375198" cy="411338"/>
                    <a:chOff x="1053391" y="3569340"/>
                    <a:chExt cx="375198" cy="411338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078418" y="3600194"/>
                      <a:ext cx="340337" cy="34033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16" name="TextBox 115"/>
                    <p:cNvSpPr txBox="1"/>
                    <p:nvPr/>
                  </p:nvSpPr>
                  <p:spPr>
                    <a:xfrm>
                      <a:off x="1053391" y="3569340"/>
                      <a:ext cx="375198" cy="411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T1</a:t>
                      </a:r>
                    </a:p>
                  </p:txBody>
                </p:sp>
              </p:grpSp>
            </p:grpSp>
          </p:grpSp>
          <p:grpSp>
            <p:nvGrpSpPr>
              <p:cNvPr id="106" name="Group 105"/>
              <p:cNvGrpSpPr/>
              <p:nvPr/>
            </p:nvGrpSpPr>
            <p:grpSpPr>
              <a:xfrm>
                <a:off x="2206115" y="4934930"/>
                <a:ext cx="96765" cy="366032"/>
                <a:chOff x="7026982" y="3740758"/>
                <a:chExt cx="238633" cy="1485198"/>
              </a:xfrm>
            </p:grpSpPr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7026982" y="3740758"/>
                  <a:ext cx="4011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7261605" y="3762916"/>
                  <a:ext cx="4010" cy="1463040"/>
                </a:xfrm>
                <a:prstGeom prst="straightConnector1">
                  <a:avLst/>
                </a:prstGeom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" name="TextBox 103"/>
            <p:cNvSpPr txBox="1"/>
            <p:nvPr/>
          </p:nvSpPr>
          <p:spPr>
            <a:xfrm>
              <a:off x="189274" y="3592778"/>
              <a:ext cx="2338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Real-time Photography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5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/>
          <p:cNvSpPr/>
          <p:nvPr/>
        </p:nvSpPr>
        <p:spPr>
          <a:xfrm>
            <a:off x="455074" y="4308753"/>
            <a:ext cx="8231725" cy="160712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</a:t>
            </a:r>
            <a:r>
              <a:rPr lang="en-US" dirty="0"/>
              <a:t>c</a:t>
            </a:r>
            <a:r>
              <a:rPr lang="en-US" dirty="0" smtClean="0"/>
              <a:t>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3601" y="4902878"/>
            <a:ext cx="1817102" cy="762206"/>
            <a:chOff x="3084168" y="4419724"/>
            <a:chExt cx="2495426" cy="1371966"/>
          </a:xfrm>
        </p:grpSpPr>
        <p:sp>
          <p:nvSpPr>
            <p:cNvPr id="8" name="Rectangle 7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Pool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6" name="Rectangle 15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/>
        </p:nvGrpSpPr>
        <p:grpSpPr>
          <a:xfrm>
            <a:off x="1387072" y="2170197"/>
            <a:ext cx="380549" cy="1159092"/>
            <a:chOff x="1019113" y="2476992"/>
            <a:chExt cx="457200" cy="2065479"/>
          </a:xfrm>
        </p:grpSpPr>
        <p:grpSp>
          <p:nvGrpSpPr>
            <p:cNvPr id="20" name="Group 1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56500" y="3568026"/>
              <a:ext cx="375199" cy="411338"/>
              <a:chOff x="1053391" y="3569344"/>
              <a:chExt cx="375199" cy="41133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53391" y="3569344"/>
                <a:ext cx="375199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056500" y="4083640"/>
              <a:ext cx="375198" cy="411338"/>
              <a:chOff x="1053391" y="3569340"/>
              <a:chExt cx="375198" cy="4113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53391" y="3569340"/>
                <a:ext cx="375198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455074" y="1747731"/>
            <a:ext cx="22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labeling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14378" y="4902878"/>
            <a:ext cx="1817102" cy="762206"/>
            <a:chOff x="3084168" y="4419724"/>
            <a:chExt cx="2495426" cy="1371966"/>
          </a:xfrm>
        </p:grpSpPr>
        <p:sp>
          <p:nvSpPr>
            <p:cNvPr id="58" name="Rectangle 57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63" name="Group 62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68" name="Rectangle 67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66" name="Rectangle 65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46" name="Group 45"/>
          <p:cNvGrpSpPr/>
          <p:nvPr/>
        </p:nvGrpSpPr>
        <p:grpSpPr>
          <a:xfrm>
            <a:off x="3379781" y="2170197"/>
            <a:ext cx="380549" cy="1159092"/>
            <a:chOff x="1019113" y="2476992"/>
            <a:chExt cx="457200" cy="2065479"/>
          </a:xfrm>
        </p:grpSpPr>
        <p:grpSp>
          <p:nvGrpSpPr>
            <p:cNvPr id="47" name="Group 46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056500" y="3568026"/>
              <a:ext cx="375199" cy="411338"/>
              <a:chOff x="1053391" y="3569344"/>
              <a:chExt cx="375199" cy="41133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053391" y="3569344"/>
                <a:ext cx="375199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056500" y="4083640"/>
              <a:ext cx="375198" cy="411338"/>
              <a:chOff x="1053391" y="3569340"/>
              <a:chExt cx="375198" cy="411338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53391" y="3569340"/>
                <a:ext cx="375198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447783" y="1747731"/>
            <a:ext cx="22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Cleaning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725155" y="4902878"/>
            <a:ext cx="1817102" cy="762206"/>
            <a:chOff x="3084168" y="4419724"/>
            <a:chExt cx="2495426" cy="1371966"/>
          </a:xfrm>
        </p:grpSpPr>
        <p:sp>
          <p:nvSpPr>
            <p:cNvPr id="89" name="Rectangle 88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4" name="Group 93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01" name="Rectangle 100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6" name="Picture 95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7" name="Rectangle 96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77" name="Group 76"/>
          <p:cNvGrpSpPr/>
          <p:nvPr/>
        </p:nvGrpSpPr>
        <p:grpSpPr>
          <a:xfrm>
            <a:off x="5372490" y="2170197"/>
            <a:ext cx="380549" cy="1159092"/>
            <a:chOff x="1019113" y="2476992"/>
            <a:chExt cx="457200" cy="2065479"/>
          </a:xfrm>
        </p:grpSpPr>
        <p:grpSp>
          <p:nvGrpSpPr>
            <p:cNvPr id="78" name="Group 77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056500" y="3568026"/>
              <a:ext cx="375199" cy="411338"/>
              <a:chOff x="1053391" y="3569344"/>
              <a:chExt cx="375199" cy="411338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53391" y="3569344"/>
                <a:ext cx="375199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056500" y="4083640"/>
              <a:ext cx="375198" cy="411338"/>
              <a:chOff x="1053391" y="3569340"/>
              <a:chExt cx="375198" cy="41133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53391" y="3569340"/>
                <a:ext cx="375198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4440492" y="1747731"/>
            <a:ext cx="22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Moderation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6735931" y="4889132"/>
            <a:ext cx="1817102" cy="762206"/>
            <a:chOff x="3084168" y="4419724"/>
            <a:chExt cx="2495426" cy="1371966"/>
          </a:xfrm>
        </p:grpSpPr>
        <p:sp>
          <p:nvSpPr>
            <p:cNvPr id="123" name="Rectangle 122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28" name="Group 127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33" name="Rectangle 132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31" name="Rectangle 130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11" name="Group 110"/>
          <p:cNvGrpSpPr/>
          <p:nvPr/>
        </p:nvGrpSpPr>
        <p:grpSpPr>
          <a:xfrm>
            <a:off x="7419402" y="2156451"/>
            <a:ext cx="380549" cy="1159092"/>
            <a:chOff x="1019113" y="2476992"/>
            <a:chExt cx="457200" cy="2065479"/>
          </a:xfrm>
        </p:grpSpPr>
        <p:grpSp>
          <p:nvGrpSpPr>
            <p:cNvPr id="112" name="Group 11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6500" y="3568026"/>
              <a:ext cx="375199" cy="411338"/>
              <a:chOff x="1053391" y="3569344"/>
              <a:chExt cx="375199" cy="411338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053391" y="3569344"/>
                <a:ext cx="375199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56500" y="4083640"/>
              <a:ext cx="375198" cy="411338"/>
              <a:chOff x="1053391" y="3569340"/>
              <a:chExt cx="375198" cy="41133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53391" y="3569340"/>
                <a:ext cx="375198" cy="41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sp>
        <p:nvSpPr>
          <p:cNvPr id="104" name="TextBox 103"/>
          <p:cNvSpPr txBox="1"/>
          <p:nvPr/>
        </p:nvSpPr>
        <p:spPr>
          <a:xfrm>
            <a:off x="6433200" y="1747731"/>
            <a:ext cx="23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Real-time Photography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486796" y="3458413"/>
            <a:ext cx="175081" cy="788062"/>
            <a:chOff x="7026982" y="3740758"/>
            <a:chExt cx="94089" cy="1485198"/>
          </a:xfrm>
        </p:grpSpPr>
        <p:cxnSp>
          <p:nvCxnSpPr>
            <p:cNvPr id="136" name="Straight Arrow Connector 135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 flipV="1">
              <a:off x="7117060" y="3762915"/>
              <a:ext cx="4011" cy="14630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3479505" y="3458413"/>
            <a:ext cx="175081" cy="788062"/>
            <a:chOff x="7026982" y="3740758"/>
            <a:chExt cx="94089" cy="1485198"/>
          </a:xfrm>
        </p:grpSpPr>
        <p:cxnSp>
          <p:nvCxnSpPr>
            <p:cNvPr id="139" name="Straight Arrow Connector 138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 flipV="1">
              <a:off x="7117060" y="3762915"/>
              <a:ext cx="4011" cy="14630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5472214" y="3458413"/>
            <a:ext cx="175081" cy="788062"/>
            <a:chOff x="7026982" y="3740758"/>
            <a:chExt cx="94089" cy="1485198"/>
          </a:xfrm>
        </p:grpSpPr>
        <p:cxnSp>
          <p:nvCxnSpPr>
            <p:cNvPr id="142" name="Straight Arrow Connector 141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7117060" y="3762915"/>
              <a:ext cx="4011" cy="14630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7556941" y="3458413"/>
            <a:ext cx="175081" cy="788062"/>
            <a:chOff x="7026982" y="3740758"/>
            <a:chExt cx="94089" cy="1485198"/>
          </a:xfrm>
        </p:grpSpPr>
        <p:cxnSp>
          <p:nvCxnSpPr>
            <p:cNvPr id="145" name="Straight Arrow Connector 1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 flipV="1">
              <a:off x="7117060" y="3762915"/>
              <a:ext cx="4011" cy="14630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53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Analogy: multi-tenant clouds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085"/>
          <a:stretch/>
        </p:blipFill>
        <p:spPr>
          <a:xfrm>
            <a:off x="2390775" y="1690515"/>
            <a:ext cx="4362450" cy="3554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5245100"/>
            <a:ext cx="10922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37" y="5245100"/>
            <a:ext cx="10922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5245100"/>
            <a:ext cx="1092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crowds: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/>
              <a:t>Traditional systems challenges:</a:t>
            </a:r>
            <a:endParaRPr lang="en-US" sz="3000" b="1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  How </a:t>
            </a:r>
            <a:r>
              <a:rPr lang="en-US" sz="3000" b="1" dirty="0" smtClean="0">
                <a:solidFill>
                  <a:schemeClr val="accent1"/>
                </a:solidFill>
              </a:rPr>
              <a:t>many workers </a:t>
            </a:r>
            <a:r>
              <a:rPr lang="en-US" sz="3000" dirty="0" smtClean="0"/>
              <a:t>are needed for </a:t>
            </a:r>
            <a:r>
              <a:rPr lang="en-US" sz="3000" dirty="0" smtClean="0"/>
              <a:t>each application?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crowds: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/>
              <a:t>Traditional systems challenges:</a:t>
            </a:r>
            <a:endParaRPr lang="en-US" sz="3000" b="1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  How </a:t>
            </a:r>
            <a:r>
              <a:rPr lang="en-US" sz="3000" b="1" dirty="0" smtClean="0">
                <a:solidFill>
                  <a:schemeClr val="accent1"/>
                </a:solidFill>
              </a:rPr>
              <a:t>many workers </a:t>
            </a:r>
            <a:r>
              <a:rPr lang="en-US" sz="3000" dirty="0" smtClean="0"/>
              <a:t>are needed for </a:t>
            </a:r>
            <a:r>
              <a:rPr lang="en-US" sz="3000" dirty="0" smtClean="0"/>
              <a:t>each application?</a:t>
            </a:r>
            <a:endParaRPr lang="en-US" sz="3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  Can </a:t>
            </a:r>
            <a:r>
              <a:rPr lang="en-US" sz="3000" dirty="0" smtClean="0"/>
              <a:t>we </a:t>
            </a:r>
            <a:r>
              <a:rPr lang="en-US" sz="3000" b="1" dirty="0" smtClean="0">
                <a:solidFill>
                  <a:schemeClr val="accent1"/>
                </a:solidFill>
              </a:rPr>
              <a:t>adapt the pool size </a:t>
            </a:r>
            <a:r>
              <a:rPr lang="en-US" sz="3000" dirty="0" smtClean="0"/>
              <a:t>as workloads change</a:t>
            </a:r>
            <a:r>
              <a:rPr lang="en-US" sz="3000" dirty="0" smtClean="0"/>
              <a:t>?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crowds: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/>
              <a:t>Traditional systems challenges:</a:t>
            </a:r>
            <a:endParaRPr lang="en-US" sz="3000" b="1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  How </a:t>
            </a:r>
            <a:r>
              <a:rPr lang="en-US" sz="3000" b="1" dirty="0" smtClean="0">
                <a:solidFill>
                  <a:schemeClr val="accent1"/>
                </a:solidFill>
              </a:rPr>
              <a:t>many workers </a:t>
            </a:r>
            <a:r>
              <a:rPr lang="en-US" sz="3000" dirty="0" smtClean="0"/>
              <a:t>are needed for </a:t>
            </a:r>
            <a:r>
              <a:rPr lang="en-US" sz="3000" dirty="0" smtClean="0"/>
              <a:t>each application?</a:t>
            </a:r>
            <a:endParaRPr lang="en-US" sz="3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  Can </a:t>
            </a:r>
            <a:r>
              <a:rPr lang="en-US" sz="3000" dirty="0" smtClean="0"/>
              <a:t>we </a:t>
            </a:r>
            <a:r>
              <a:rPr lang="en-US" sz="3000" b="1" dirty="0" smtClean="0">
                <a:solidFill>
                  <a:schemeClr val="accent1"/>
                </a:solidFill>
              </a:rPr>
              <a:t>adapt the pool size </a:t>
            </a:r>
            <a:r>
              <a:rPr lang="en-US" sz="3000" dirty="0" smtClean="0"/>
              <a:t>as workloads change?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/>
              <a:t>Crowd systems challenges:</a:t>
            </a:r>
            <a:r>
              <a:rPr lang="en-US" sz="3000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  Should </a:t>
            </a:r>
            <a:r>
              <a:rPr lang="en-US" sz="3000" dirty="0" smtClean="0"/>
              <a:t>we </a:t>
            </a:r>
            <a:r>
              <a:rPr lang="en-US" sz="3000" b="1" dirty="0" smtClean="0">
                <a:solidFill>
                  <a:schemeClr val="accent1"/>
                </a:solidFill>
              </a:rPr>
              <a:t>recruit</a:t>
            </a:r>
            <a:r>
              <a:rPr lang="en-US" sz="3000" dirty="0" smtClean="0">
                <a:solidFill>
                  <a:schemeClr val="accent1"/>
                </a:solidFill>
              </a:rPr>
              <a:t> </a:t>
            </a:r>
            <a:r>
              <a:rPr lang="en-US" sz="3000" dirty="0" smtClean="0"/>
              <a:t>new workers or</a:t>
            </a:r>
            <a:r>
              <a:rPr lang="en-US" sz="3000" b="1" dirty="0" smtClean="0"/>
              <a:t> </a:t>
            </a:r>
            <a:r>
              <a:rPr lang="en-US" sz="3000" b="1" dirty="0" smtClean="0">
                <a:solidFill>
                  <a:schemeClr val="accent1"/>
                </a:solidFill>
              </a:rPr>
              <a:t>re-train </a:t>
            </a:r>
            <a:r>
              <a:rPr lang="en-US" sz="3000" dirty="0" smtClean="0"/>
              <a:t>idle ones</a:t>
            </a:r>
            <a:r>
              <a:rPr lang="en-US" sz="3000" dirty="0" smtClean="0"/>
              <a:t>?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Today’s systems need </a:t>
            </a:r>
            <a:r>
              <a:rPr lang="en-US" dirty="0" smtClean="0"/>
              <a:t>labeled </a:t>
            </a:r>
            <a:r>
              <a:rPr lang="en-US" dirty="0" smtClean="0"/>
              <a:t>data</a:t>
            </a:r>
            <a:r>
              <a:rPr lang="en-US" dirty="0" smtClean="0"/>
              <a:t>, fast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90"/>
          <a:stretch/>
        </p:blipFill>
        <p:spPr>
          <a:xfrm>
            <a:off x="2493818" y="3163891"/>
            <a:ext cx="1448790" cy="10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crowds: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Traditional systems challenges:</a:t>
            </a:r>
            <a:endParaRPr lang="en-US" b="1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  How </a:t>
            </a:r>
            <a:r>
              <a:rPr lang="en-US" b="1" dirty="0" smtClean="0">
                <a:solidFill>
                  <a:schemeClr val="accent1"/>
                </a:solidFill>
              </a:rPr>
              <a:t>many workers </a:t>
            </a:r>
            <a:r>
              <a:rPr lang="en-US" dirty="0" smtClean="0"/>
              <a:t>are needed for </a:t>
            </a:r>
            <a:r>
              <a:rPr lang="en-US" dirty="0" smtClean="0"/>
              <a:t>each application?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Can </a:t>
            </a:r>
            <a:r>
              <a:rPr lang="en-US" dirty="0" smtClean="0"/>
              <a:t>we </a:t>
            </a:r>
            <a:r>
              <a:rPr lang="en-US" b="1" dirty="0" smtClean="0">
                <a:solidFill>
                  <a:schemeClr val="accent1"/>
                </a:solidFill>
              </a:rPr>
              <a:t>adapt the pool size </a:t>
            </a:r>
            <a:r>
              <a:rPr lang="en-US" dirty="0" smtClean="0"/>
              <a:t>as workloads change?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Crowd systems challenges: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Should </a:t>
            </a:r>
            <a:r>
              <a:rPr lang="en-US" dirty="0" smtClean="0"/>
              <a:t>we </a:t>
            </a:r>
            <a:r>
              <a:rPr lang="en-US" b="1" dirty="0" smtClean="0">
                <a:solidFill>
                  <a:schemeClr val="accent1"/>
                </a:solidFill>
              </a:rPr>
              <a:t>recruit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new workers 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re-train </a:t>
            </a:r>
            <a:r>
              <a:rPr lang="en-US" dirty="0" smtClean="0"/>
              <a:t>idle ones</a:t>
            </a:r>
            <a:r>
              <a:rPr lang="en-US" dirty="0" smtClean="0"/>
              <a:t>?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Can we assign workers to work they </a:t>
            </a:r>
            <a:r>
              <a:rPr lang="en-US" b="1" dirty="0" smtClean="0">
                <a:solidFill>
                  <a:schemeClr val="accent1"/>
                </a:solidFill>
              </a:rPr>
              <a:t>prefer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the </a:t>
            </a:r>
            <a:r>
              <a:rPr lang="en-US" dirty="0" err="1" smtClean="0"/>
              <a:t>Cioppino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7276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</a:t>
            </a:r>
            <a:r>
              <a:rPr lang="en-US" dirty="0" err="1"/>
              <a:t>Cioppino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285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769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2047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3120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/>
          <p:cNvSpPr/>
          <p:nvPr/>
        </p:nvSpPr>
        <p:spPr>
          <a:xfrm>
            <a:off x="6997781" y="2279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764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2042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3115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69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</a:t>
            </a:r>
            <a:r>
              <a:rPr lang="en-US" dirty="0" err="1"/>
              <a:t>Cioppino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860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843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857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285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769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2047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 rot="5400000">
            <a:off x="4394578" y="2872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3120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/>
          <p:cNvSpPr/>
          <p:nvPr/>
        </p:nvSpPr>
        <p:spPr>
          <a:xfrm>
            <a:off x="6997781" y="2279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764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2042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3115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96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</a:t>
            </a:r>
            <a:r>
              <a:rPr lang="en-US" dirty="0" err="1"/>
              <a:t>Cioppino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860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689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970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984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285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769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2047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842513" y="4994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872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3120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6022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279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764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2042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3115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854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17207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</a:t>
            </a:r>
            <a:r>
              <a:rPr lang="en-US" dirty="0" err="1"/>
              <a:t>Cioppino</a:t>
            </a:r>
            <a:r>
              <a:rPr lang="en-US" dirty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860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689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970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984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285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769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2047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cxnSp>
        <p:nvCxnSpPr>
          <p:cNvPr id="15" name="Straight Arrow Connector 14"/>
          <p:cNvCxnSpPr/>
          <p:nvPr/>
        </p:nvCxnSpPr>
        <p:spPr>
          <a:xfrm flipH="1">
            <a:off x="727304" y="4849084"/>
            <a:ext cx="1205962" cy="1185215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94318" y="5383575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2513" y="4994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872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670" y="5444079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3120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6022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279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764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2042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3115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854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rot="10800000" flipH="1" flipV="1">
            <a:off x="7129643" y="4845304"/>
            <a:ext cx="1207008" cy="118872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793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/>
              <a:t>Model tasks, workloads, and worker behavior</a:t>
            </a:r>
          </a:p>
          <a:p>
            <a:r>
              <a:rPr lang="en-US" b="1" dirty="0" smtClean="0"/>
              <a:t>Auto-scale the pool to match incoming tasks:</a:t>
            </a:r>
          </a:p>
          <a:p>
            <a:pPr lvl="1"/>
            <a:r>
              <a:rPr lang="en-US" b="1" dirty="0" smtClean="0"/>
              <a:t>Queuing theory to model task processing</a:t>
            </a:r>
          </a:p>
          <a:p>
            <a:pPr lvl="1">
              <a:spcAft>
                <a:spcPts val="1200"/>
              </a:spcAft>
            </a:pPr>
            <a:r>
              <a:rPr lang="en-US" b="1" dirty="0" smtClean="0"/>
              <a:t>Control theory to adapt to changing workloads</a:t>
            </a:r>
          </a:p>
          <a:p>
            <a:r>
              <a:rPr lang="en-US" b="1" dirty="0" smtClean="0"/>
              <a:t>Inter-pool worker transfer:</a:t>
            </a:r>
          </a:p>
          <a:p>
            <a:pPr lvl="1"/>
            <a:r>
              <a:rPr lang="en-US" b="1" dirty="0" smtClean="0"/>
              <a:t>to maximize cost-efficiency and throughput</a:t>
            </a:r>
          </a:p>
          <a:p>
            <a:pPr lvl="1">
              <a:spcAft>
                <a:spcPts val="1200"/>
              </a:spcAft>
            </a:pPr>
            <a:r>
              <a:rPr lang="en-US" b="1" dirty="0" smtClean="0"/>
              <a:t>to assign workers to tasks they prefer</a:t>
            </a:r>
          </a:p>
          <a:p>
            <a:r>
              <a:rPr lang="en-US" b="1" dirty="0" smtClean="0"/>
              <a:t>Evaluation:</a:t>
            </a:r>
          </a:p>
          <a:p>
            <a:pPr lvl="1"/>
            <a:r>
              <a:rPr lang="en-US" dirty="0" smtClean="0"/>
              <a:t>Simulations on traces from a large scale retainer pool deployment</a:t>
            </a:r>
            <a:endParaRPr lang="en-US" dirty="0" smtClean="0"/>
          </a:p>
          <a:p>
            <a:pPr lvl="1"/>
            <a:r>
              <a:rPr lang="en-US" dirty="0" smtClean="0"/>
              <a:t>19x cheaper, 20% higher throughput</a:t>
            </a:r>
          </a:p>
          <a:p>
            <a:pPr lvl="1"/>
            <a:r>
              <a:rPr lang="en-US" dirty="0" smtClean="0"/>
              <a:t>Takes worker preferences into account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/>
              <a:t>Model tasks, workloads, and worker behavior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Auto-scale the pool to match incoming tasks: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Queuing theory to model task processing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Control theory to adapt to changing workloads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Inter-pool worker transfer: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maximize cost-efficiency and throughput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assign workers to tasks they prefer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Evaluation: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Simulations on traces from a large scale retainer pool deployment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19x cheaper, 20% higher throughput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Takes worker preferences into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account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28</a:t>
            </a:fld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29386" y="1154104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5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1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29</a:t>
            </a:fld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29386" y="1154104"/>
            <a:ext cx="223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2458" y="1599729"/>
            <a:ext cx="140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Avg. duration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283306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2 secs</a:t>
            </a:r>
            <a:endParaRPr lang="en-US" sz="22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5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1520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10 secs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64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63" r="54"/>
          <a:stretch/>
        </p:blipFill>
        <p:spPr>
          <a:xfrm>
            <a:off x="0" y="1271788"/>
            <a:ext cx="9144000" cy="371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16" y="5103812"/>
            <a:ext cx="1435100" cy="1435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" y="5467512"/>
            <a:ext cx="3364182" cy="71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02" y="5500537"/>
            <a:ext cx="3554731" cy="6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9386" y="1154104"/>
            <a:ext cx="2238527" cy="1267629"/>
            <a:chOff x="333561" y="1154104"/>
            <a:chExt cx="2238527" cy="1267629"/>
          </a:xfrm>
        </p:grpSpPr>
        <p:sp>
          <p:nvSpPr>
            <p:cNvPr id="110" name="TextBox 109"/>
            <p:cNvSpPr txBox="1"/>
            <p:nvPr/>
          </p:nvSpPr>
          <p:spPr>
            <a:xfrm>
              <a:off x="333561" y="1154104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Tasks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6633" y="1599729"/>
              <a:ext cx="1402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duration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634" y="2052401"/>
              <a:ext cx="140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time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283306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2 secs</a:t>
            </a:r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306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10 secs</a:t>
            </a:r>
            <a:endParaRPr lang="en-US" sz="22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5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1520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10 secs</a:t>
            </a:r>
            <a:endParaRPr lang="en-US" sz="2200" dirty="0"/>
          </a:p>
        </p:txBody>
      </p:sp>
      <p:sp>
        <p:nvSpPr>
          <p:cNvPr id="61" name="TextBox 60"/>
          <p:cNvSpPr txBox="1"/>
          <p:nvPr/>
        </p:nvSpPr>
        <p:spPr>
          <a:xfrm>
            <a:off x="611520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 minute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9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9386" y="1154104"/>
            <a:ext cx="2238527" cy="3317682"/>
            <a:chOff x="333561" y="1154104"/>
            <a:chExt cx="2238527" cy="3317682"/>
          </a:xfrm>
        </p:grpSpPr>
        <p:sp>
          <p:nvSpPr>
            <p:cNvPr id="110" name="TextBox 109"/>
            <p:cNvSpPr txBox="1"/>
            <p:nvPr/>
          </p:nvSpPr>
          <p:spPr>
            <a:xfrm>
              <a:off x="333561" y="1154104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Tasks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33561" y="3492769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6633" y="1599729"/>
              <a:ext cx="1402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duration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634" y="2052401"/>
              <a:ext cx="140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time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6633" y="4102454"/>
              <a:ext cx="165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arrival rate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283306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2 secs</a:t>
            </a:r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306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10 secs</a:t>
            </a:r>
            <a:endParaRPr lang="en-US" sz="2200" dirty="0"/>
          </a:p>
        </p:txBody>
      </p:sp>
      <p:sp>
        <p:nvSpPr>
          <p:cNvPr id="74" name="TextBox 73"/>
          <p:cNvSpPr txBox="1"/>
          <p:nvPr/>
        </p:nvSpPr>
        <p:spPr>
          <a:xfrm>
            <a:off x="283306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250 tasks / sec</a:t>
            </a:r>
            <a:endParaRPr lang="en-US" sz="22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5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1520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10 secs</a:t>
            </a:r>
            <a:endParaRPr lang="en-US" sz="2200" dirty="0"/>
          </a:p>
        </p:txBody>
      </p:sp>
      <p:sp>
        <p:nvSpPr>
          <p:cNvPr id="61" name="TextBox 60"/>
          <p:cNvSpPr txBox="1"/>
          <p:nvPr/>
        </p:nvSpPr>
        <p:spPr>
          <a:xfrm>
            <a:off x="611520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 minute</a:t>
            </a:r>
            <a:endParaRPr lang="en-US" sz="2200" dirty="0"/>
          </a:p>
        </p:txBody>
      </p:sp>
      <p:sp>
        <p:nvSpPr>
          <p:cNvPr id="75" name="TextBox 74"/>
          <p:cNvSpPr txBox="1"/>
          <p:nvPr/>
        </p:nvSpPr>
        <p:spPr>
          <a:xfrm>
            <a:off x="611520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50 tasks / sec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16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4957" y="1154104"/>
            <a:ext cx="2370446" cy="4699755"/>
            <a:chOff x="329132" y="1154104"/>
            <a:chExt cx="2370446" cy="4699755"/>
          </a:xfrm>
        </p:grpSpPr>
        <p:sp>
          <p:nvSpPr>
            <p:cNvPr id="110" name="TextBox 109"/>
            <p:cNvSpPr txBox="1"/>
            <p:nvPr/>
          </p:nvSpPr>
          <p:spPr>
            <a:xfrm>
              <a:off x="333561" y="1154104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Tasks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33561" y="3492769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9132" y="4794057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Preferences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6633" y="1599729"/>
              <a:ext cx="1402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duration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634" y="2052401"/>
              <a:ext cx="140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time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6633" y="4102454"/>
              <a:ext cx="165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arrival rate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6633" y="5484527"/>
              <a:ext cx="212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Preference score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283306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2 secs</a:t>
            </a:r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306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10 secs</a:t>
            </a:r>
            <a:endParaRPr lang="en-US" sz="2200" dirty="0"/>
          </a:p>
        </p:txBody>
      </p:sp>
      <p:sp>
        <p:nvSpPr>
          <p:cNvPr id="74" name="TextBox 73"/>
          <p:cNvSpPr txBox="1"/>
          <p:nvPr/>
        </p:nvSpPr>
        <p:spPr>
          <a:xfrm>
            <a:off x="283306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250 tasks / sec</a:t>
            </a:r>
            <a:endParaRPr lang="en-US" sz="2200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2536185" y="5125475"/>
            <a:ext cx="909401" cy="909401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309429" y="4987879"/>
            <a:ext cx="56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pic>
        <p:nvPicPr>
          <p:cNvPr id="134" name="Content Placeholder 3"/>
          <p:cNvPicPr>
            <a:picLocks noChangeAspect="1"/>
          </p:cNvPicPr>
          <p:nvPr/>
        </p:nvPicPr>
        <p:blipFill>
          <a:blip r:embed="rId3"/>
          <a:srcRect t="6003" b="6003"/>
          <a:stretch>
            <a:fillRect/>
          </a:stretch>
        </p:blipFill>
        <p:spPr>
          <a:xfrm>
            <a:off x="3783925" y="5037054"/>
            <a:ext cx="732022" cy="53074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3349167" y="5646568"/>
            <a:ext cx="45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560444" y="5086983"/>
            <a:ext cx="1101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0.7</a:t>
            </a:r>
            <a:endParaRPr lang="en-US" sz="2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560444" y="5762192"/>
            <a:ext cx="1101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0.3</a:t>
            </a:r>
            <a:endParaRPr lang="en-US" sz="2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351912" y="5901171"/>
            <a:ext cx="45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6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6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1520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10 secs</a:t>
            </a:r>
            <a:endParaRPr lang="en-US" sz="2200" dirty="0"/>
          </a:p>
        </p:txBody>
      </p:sp>
      <p:sp>
        <p:nvSpPr>
          <p:cNvPr id="61" name="TextBox 60"/>
          <p:cNvSpPr txBox="1"/>
          <p:nvPr/>
        </p:nvSpPr>
        <p:spPr>
          <a:xfrm>
            <a:off x="611520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 minute</a:t>
            </a:r>
            <a:endParaRPr lang="en-US" sz="2200" dirty="0"/>
          </a:p>
        </p:txBody>
      </p:sp>
      <p:sp>
        <p:nvSpPr>
          <p:cNvPr id="75" name="TextBox 74"/>
          <p:cNvSpPr txBox="1"/>
          <p:nvPr/>
        </p:nvSpPr>
        <p:spPr>
          <a:xfrm>
            <a:off x="611520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50 tasks / sec</a:t>
            </a:r>
            <a:endParaRPr lang="en-US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3730337" y="5604763"/>
            <a:ext cx="839198" cy="738664"/>
            <a:chOff x="3765982" y="5604763"/>
            <a:chExt cx="839198" cy="738664"/>
          </a:xfrm>
        </p:grpSpPr>
        <p:grpSp>
          <p:nvGrpSpPr>
            <p:cNvPr id="9" name="Group 8"/>
            <p:cNvGrpSpPr/>
            <p:nvPr/>
          </p:nvGrpSpPr>
          <p:grpSpPr>
            <a:xfrm>
              <a:off x="3970556" y="5604763"/>
              <a:ext cx="634624" cy="738664"/>
              <a:chOff x="787877" y="5793168"/>
              <a:chExt cx="634624" cy="738664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787877" y="5793168"/>
                <a:ext cx="1710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42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</a:blip>
              <a:srcRect l="23966" t="-467" r="50334" b="76760"/>
              <a:stretch/>
            </p:blipFill>
            <p:spPr>
              <a:xfrm>
                <a:off x="1119662" y="5910244"/>
                <a:ext cx="302839" cy="515943"/>
              </a:xfrm>
              <a:prstGeom prst="rect">
                <a:avLst/>
              </a:prstGeom>
              <a:noFill/>
            </p:spPr>
          </p:pic>
        </p:grp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23966" t="-467" r="50334" b="76760"/>
            <a:stretch/>
          </p:blipFill>
          <p:spPr>
            <a:xfrm>
              <a:off x="3765982" y="5729342"/>
              <a:ext cx="302839" cy="5159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595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Multi-tenancy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8544" y="6356350"/>
            <a:ext cx="2133600" cy="365125"/>
          </a:xfrm>
        </p:spPr>
        <p:txBody>
          <a:bodyPr/>
          <a:lstStyle/>
          <a:p>
            <a:fld id="{EF6F962A-B274-1342-AC3E-C9E26BFEC81E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4957" y="1154104"/>
            <a:ext cx="2370446" cy="4699755"/>
            <a:chOff x="329132" y="1154104"/>
            <a:chExt cx="2370446" cy="4699755"/>
          </a:xfrm>
        </p:grpSpPr>
        <p:sp>
          <p:nvSpPr>
            <p:cNvPr id="110" name="TextBox 109"/>
            <p:cNvSpPr txBox="1"/>
            <p:nvPr/>
          </p:nvSpPr>
          <p:spPr>
            <a:xfrm>
              <a:off x="333561" y="1154104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Tasks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33561" y="3492769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9132" y="4794057"/>
              <a:ext cx="2238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Preferences</a:t>
              </a:r>
              <a:endPara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76633" y="1599729"/>
              <a:ext cx="1402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duration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634" y="2052401"/>
              <a:ext cx="140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time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6633" y="4102454"/>
              <a:ext cx="165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Avg. arrival rate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6633" y="5484527"/>
              <a:ext cx="212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Preference score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340266" y="2458624"/>
            <a:ext cx="1517860" cy="967964"/>
            <a:chOff x="640862" y="2015940"/>
            <a:chExt cx="8229600" cy="4525963"/>
          </a:xfrm>
        </p:grpSpPr>
        <p:pic>
          <p:nvPicPr>
            <p:cNvPr id="114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15" name="Rounded Rectangle 114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otham Bold"/>
                  <a:cs typeface="Gotham Bold"/>
                </a:rPr>
                <a:t>Y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Gotham Bold"/>
                  <a:cs typeface="Gotham Bold"/>
                </a:rPr>
                <a:t>N</a:t>
              </a:r>
              <a:endParaRPr lang="en-US" sz="800" dirty="0">
                <a:latin typeface="Gotham Bold"/>
                <a:cs typeface="Gotham Bold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283306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2 secs</a:t>
            </a:r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306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10 secs</a:t>
            </a:r>
            <a:endParaRPr lang="en-US" sz="2200" dirty="0"/>
          </a:p>
        </p:txBody>
      </p:sp>
      <p:sp>
        <p:nvSpPr>
          <p:cNvPr id="74" name="TextBox 73"/>
          <p:cNvSpPr txBox="1"/>
          <p:nvPr/>
        </p:nvSpPr>
        <p:spPr>
          <a:xfrm>
            <a:off x="283306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250 tasks / sec</a:t>
            </a:r>
            <a:endParaRPr lang="en-US" sz="2200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6" t="30267" r="66327" b="55065"/>
          <a:stretch/>
        </p:blipFill>
        <p:spPr>
          <a:xfrm>
            <a:off x="2536185" y="5125475"/>
            <a:ext cx="909401" cy="909401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309429" y="4987879"/>
            <a:ext cx="56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pic>
        <p:nvPicPr>
          <p:cNvPr id="134" name="Content Placeholder 3"/>
          <p:cNvPicPr>
            <a:picLocks noChangeAspect="1"/>
          </p:cNvPicPr>
          <p:nvPr/>
        </p:nvPicPr>
        <p:blipFill>
          <a:blip r:embed="rId3"/>
          <a:srcRect t="6003" b="6003"/>
          <a:stretch>
            <a:fillRect/>
          </a:stretch>
        </p:blipFill>
        <p:spPr>
          <a:xfrm>
            <a:off x="3783925" y="5037054"/>
            <a:ext cx="732022" cy="53074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3349167" y="5646568"/>
            <a:ext cx="45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560444" y="5086983"/>
            <a:ext cx="1101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0.7</a:t>
            </a:r>
            <a:endParaRPr lang="en-US" sz="2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560444" y="5762192"/>
            <a:ext cx="1101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0.3</a:t>
            </a:r>
            <a:endParaRPr lang="en-US" sz="2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351912" y="5901171"/>
            <a:ext cx="45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026056" y="2352376"/>
            <a:ext cx="2710560" cy="1180461"/>
            <a:chOff x="592655" y="1306856"/>
            <a:chExt cx="7426962" cy="3739789"/>
          </a:xfrm>
        </p:grpSpPr>
        <p:grpSp>
          <p:nvGrpSpPr>
            <p:cNvPr id="63" name="Group 62"/>
            <p:cNvGrpSpPr/>
            <p:nvPr/>
          </p:nvGrpSpPr>
          <p:grpSpPr>
            <a:xfrm>
              <a:off x="592655" y="1306856"/>
              <a:ext cx="7426962" cy="2861054"/>
              <a:chOff x="592655" y="1719889"/>
              <a:chExt cx="7426962" cy="286105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6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6"/>
              <a:srcRect t="-1" r="20872" b="76759"/>
              <a:stretch/>
            </p:blipFill>
            <p:spPr>
              <a:xfrm>
                <a:off x="592655" y="2246167"/>
                <a:ext cx="3795015" cy="233477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3359934" y="1763763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64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598850" y="1719889"/>
                <a:ext cx="810383" cy="19423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4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62182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iPhone 4s 16GB (White)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93495" y="4214212"/>
              <a:ext cx="2724728" cy="83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</a:rPr>
                <a:t>White </a:t>
              </a:r>
              <a:r>
                <a:rPr lang="en-US" sz="1200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sz="1200" dirty="0" smtClean="0">
                  <a:solidFill>
                    <a:schemeClr val="accent1"/>
                  </a:solidFill>
                </a:rPr>
                <a:t> 4S 16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15203" y="1568952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µ</a:t>
            </a:r>
            <a:r>
              <a:rPr lang="en-US" sz="2200" baseline="-25000" dirty="0" err="1"/>
              <a:t>i</a:t>
            </a:r>
            <a:r>
              <a:rPr lang="en-US" sz="2200" dirty="0" smtClean="0"/>
              <a:t> = 1 task / 10 secs</a:t>
            </a:r>
            <a:endParaRPr lang="en-US" sz="2200" dirty="0"/>
          </a:p>
        </p:txBody>
      </p:sp>
      <p:sp>
        <p:nvSpPr>
          <p:cNvPr id="61" name="TextBox 60"/>
          <p:cNvSpPr txBox="1"/>
          <p:nvPr/>
        </p:nvSpPr>
        <p:spPr>
          <a:xfrm>
            <a:off x="6115203" y="2021624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tr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1 minute</a:t>
            </a:r>
            <a:endParaRPr lang="en-US" sz="2200" dirty="0"/>
          </a:p>
        </p:txBody>
      </p:sp>
      <p:sp>
        <p:nvSpPr>
          <p:cNvPr id="75" name="TextBox 74"/>
          <p:cNvSpPr txBox="1"/>
          <p:nvPr/>
        </p:nvSpPr>
        <p:spPr>
          <a:xfrm>
            <a:off x="6115203" y="4071677"/>
            <a:ext cx="2532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 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200" baseline="-25000" dirty="0" smtClean="0">
                <a:ea typeface="Symbol" charset="2"/>
                <a:cs typeface="Symbol" charset="2"/>
              </a:rPr>
              <a:t>i</a:t>
            </a:r>
            <a:r>
              <a:rPr lang="en-US" sz="2200" dirty="0" smtClean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200" dirty="0" smtClean="0"/>
              <a:t>= 50 tasks / sec</a:t>
            </a:r>
            <a:endParaRPr lang="en-US" sz="2200" dirty="0"/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70270" r="81734" b="15063"/>
          <a:stretch/>
        </p:blipFill>
        <p:spPr>
          <a:xfrm>
            <a:off x="5834487" y="5123232"/>
            <a:ext cx="890060" cy="923446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6616833" y="4949027"/>
            <a:ext cx="45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☹️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826422" y="5072590"/>
            <a:ext cx="1101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0.2</a:t>
            </a:r>
            <a:endParaRPr lang="en-US" sz="2200" dirty="0"/>
          </a:p>
        </p:txBody>
      </p:sp>
      <p:sp>
        <p:nvSpPr>
          <p:cNvPr id="184" name="TextBox 183"/>
          <p:cNvSpPr txBox="1"/>
          <p:nvPr/>
        </p:nvSpPr>
        <p:spPr>
          <a:xfrm>
            <a:off x="7826422" y="5747799"/>
            <a:ext cx="1101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p</a:t>
            </a:r>
            <a:r>
              <a:rPr lang="en-US" sz="2200" baseline="-25000" dirty="0" err="1" smtClean="0"/>
              <a:t>i,j</a:t>
            </a:r>
            <a:r>
              <a:rPr lang="en-US" sz="2200" dirty="0"/>
              <a:t> </a:t>
            </a:r>
            <a:r>
              <a:rPr lang="en-US" sz="2200" dirty="0" smtClean="0"/>
              <a:t>= 0.8</a:t>
            </a:r>
            <a:endParaRPr lang="en-US" sz="2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6568246" y="5618302"/>
            <a:ext cx="56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568246" y="5887740"/>
            <a:ext cx="56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Symbol" charset="2"/>
                <a:cs typeface="Symbol" charset="2"/>
              </a:rPr>
              <a:t>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Symbol" charset="2"/>
              <a:cs typeface="Symbol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30337" y="5604763"/>
            <a:ext cx="839198" cy="738664"/>
            <a:chOff x="3765982" y="5604763"/>
            <a:chExt cx="839198" cy="738664"/>
          </a:xfrm>
        </p:grpSpPr>
        <p:grpSp>
          <p:nvGrpSpPr>
            <p:cNvPr id="9" name="Group 8"/>
            <p:cNvGrpSpPr/>
            <p:nvPr/>
          </p:nvGrpSpPr>
          <p:grpSpPr>
            <a:xfrm>
              <a:off x="3970556" y="5604763"/>
              <a:ext cx="634624" cy="738664"/>
              <a:chOff x="787877" y="5793168"/>
              <a:chExt cx="634624" cy="738664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787877" y="5793168"/>
                <a:ext cx="1710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42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</a:blip>
              <a:srcRect l="23966" t="-467" r="50334" b="76760"/>
              <a:stretch/>
            </p:blipFill>
            <p:spPr>
              <a:xfrm>
                <a:off x="1119662" y="5910244"/>
                <a:ext cx="302839" cy="515943"/>
              </a:xfrm>
              <a:prstGeom prst="rect">
                <a:avLst/>
              </a:prstGeom>
              <a:noFill/>
            </p:spPr>
          </p:pic>
        </p:grp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23966" t="-467" r="50334" b="76760"/>
            <a:stretch/>
          </p:blipFill>
          <p:spPr>
            <a:xfrm>
              <a:off x="3765982" y="5729342"/>
              <a:ext cx="302839" cy="515943"/>
            </a:xfrm>
            <a:prstGeom prst="rect">
              <a:avLst/>
            </a:prstGeom>
            <a:noFill/>
          </p:spPr>
        </p:pic>
      </p:grpSp>
      <p:pic>
        <p:nvPicPr>
          <p:cNvPr id="77" name="Content Placeholder 3"/>
          <p:cNvPicPr>
            <a:picLocks noChangeAspect="1"/>
          </p:cNvPicPr>
          <p:nvPr/>
        </p:nvPicPr>
        <p:blipFill>
          <a:blip r:embed="rId3"/>
          <a:srcRect t="6003" b="6003"/>
          <a:stretch>
            <a:fillRect/>
          </a:stretch>
        </p:blipFill>
        <p:spPr>
          <a:xfrm>
            <a:off x="7060451" y="5037054"/>
            <a:ext cx="732022" cy="530744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7006863" y="5604763"/>
            <a:ext cx="839198" cy="738664"/>
            <a:chOff x="3765982" y="5604763"/>
            <a:chExt cx="839198" cy="738664"/>
          </a:xfrm>
        </p:grpSpPr>
        <p:grpSp>
          <p:nvGrpSpPr>
            <p:cNvPr id="79" name="Group 78"/>
            <p:cNvGrpSpPr/>
            <p:nvPr/>
          </p:nvGrpSpPr>
          <p:grpSpPr>
            <a:xfrm>
              <a:off x="3970556" y="5604763"/>
              <a:ext cx="634624" cy="738664"/>
              <a:chOff x="787877" y="5793168"/>
              <a:chExt cx="634624" cy="738664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787877" y="5793168"/>
                <a:ext cx="1710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42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</a:blip>
              <a:srcRect l="23966" t="-467" r="50334" b="76760"/>
              <a:stretch/>
            </p:blipFill>
            <p:spPr>
              <a:xfrm>
                <a:off x="1119662" y="5910244"/>
                <a:ext cx="302839" cy="515943"/>
              </a:xfrm>
              <a:prstGeom prst="rect">
                <a:avLst/>
              </a:prstGeom>
              <a:noFill/>
            </p:spPr>
          </p:pic>
        </p:grpSp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23966" t="-467" r="50334" b="76760"/>
            <a:stretch/>
          </p:blipFill>
          <p:spPr>
            <a:xfrm>
              <a:off x="3765982" y="5729342"/>
              <a:ext cx="302839" cy="5159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691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Model tasks, workloads, and worker behavior</a:t>
            </a:r>
          </a:p>
          <a:p>
            <a:r>
              <a:rPr lang="en-US" b="1" dirty="0" smtClean="0"/>
              <a:t>Auto-scale the pool to match incoming tasks:</a:t>
            </a:r>
          </a:p>
          <a:p>
            <a:pPr lvl="1"/>
            <a:r>
              <a:rPr lang="en-US" b="1" dirty="0" smtClean="0"/>
              <a:t>Queuing theory to model task processing</a:t>
            </a:r>
          </a:p>
          <a:p>
            <a:pPr lvl="1">
              <a:spcAft>
                <a:spcPts val="1200"/>
              </a:spcAft>
            </a:pPr>
            <a:r>
              <a:rPr lang="en-US" b="1" dirty="0" smtClean="0"/>
              <a:t>Control theory to adapt to changing workloads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Inter-pool worker transfer: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maximize cost-efficiency and throughput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assign workers to tasks they prefer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Evaluation: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Simulations on traces from a large scale retainer pool deployment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19x cheaper, 20% higher throughput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Takes worker preferences into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account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Resizing </a:t>
            </a:r>
            <a:r>
              <a:rPr lang="en-US" dirty="0" smtClean="0"/>
              <a:t>the </a:t>
            </a:r>
            <a:r>
              <a:rPr lang="en-US" dirty="0" smtClean="0"/>
              <a:t>worker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7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Inspiration: </a:t>
            </a:r>
            <a:r>
              <a:rPr lang="en-US" sz="2800" b="1" dirty="0">
                <a:solidFill>
                  <a:schemeClr val="accent1"/>
                </a:solidFill>
              </a:rPr>
              <a:t>c</a:t>
            </a:r>
            <a:r>
              <a:rPr lang="en-US" sz="2800" b="1" dirty="0" smtClean="0">
                <a:solidFill>
                  <a:schemeClr val="accent1"/>
                </a:solidFill>
              </a:rPr>
              <a:t>loud infrastructure management</a:t>
            </a:r>
            <a:r>
              <a:rPr lang="en-US" sz="2800" dirty="0" smtClean="0"/>
              <a:t>.              [</a:t>
            </a:r>
            <a:r>
              <a:rPr lang="en-US" sz="2800" dirty="0"/>
              <a:t>Ali-</a:t>
            </a:r>
            <a:r>
              <a:rPr lang="en-US" sz="2800" dirty="0" err="1"/>
              <a:t>eldin</a:t>
            </a:r>
            <a:r>
              <a:rPr lang="en-US" sz="2800" dirty="0"/>
              <a:t> et al. 2012, </a:t>
            </a:r>
            <a:r>
              <a:rPr lang="en-US" sz="2800" dirty="0" err="1"/>
              <a:t>Grimaldi</a:t>
            </a:r>
            <a:r>
              <a:rPr lang="en-US" sz="2800" dirty="0"/>
              <a:t> et al. 2015]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Approach: use </a:t>
            </a:r>
            <a:r>
              <a:rPr lang="en-US" sz="2800" b="1" dirty="0" smtClean="0">
                <a:solidFill>
                  <a:schemeClr val="accent1"/>
                </a:solidFill>
              </a:rPr>
              <a:t>queuing theory </a:t>
            </a:r>
            <a:r>
              <a:rPr lang="en-US" sz="2800" dirty="0" smtClean="0"/>
              <a:t>to identify the optimal pool size, and </a:t>
            </a:r>
            <a:r>
              <a:rPr lang="en-US" sz="2800" b="1" dirty="0" smtClean="0">
                <a:solidFill>
                  <a:schemeClr val="accent1"/>
                </a:solidFill>
              </a:rPr>
              <a:t>control theory </a:t>
            </a:r>
            <a:r>
              <a:rPr lang="en-US" sz="2800" dirty="0" smtClean="0"/>
              <a:t>to maintain it as workloads change.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Queuing </a:t>
            </a:r>
            <a:r>
              <a:rPr lang="en-US" dirty="0" smtClean="0"/>
              <a:t>theory in 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 an M/M/c queue served by c workers, the expected wait time is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And the expected cost of the queue if workers are paid salary s is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We find the optimal queue size      by minimizing a weighted average of the two.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80107"/>
            <a:ext cx="60960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484851"/>
            <a:ext cx="4457700" cy="1054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14" y="5567569"/>
            <a:ext cx="342900" cy="35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1438" y="2627180"/>
            <a:ext cx="1970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2"/>
                </a:solidFill>
              </a:rPr>
              <a:t>⍴ = </a:t>
            </a:r>
            <a:r>
              <a:rPr lang="en-US" sz="2200" dirty="0" smtClean="0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l / (</a:t>
            </a:r>
            <a:r>
              <a:rPr lang="en-US" sz="2200" dirty="0" smtClean="0">
                <a:solidFill>
                  <a:schemeClr val="accent2"/>
                </a:solidFill>
              </a:rPr>
              <a:t>µ * c)</a:t>
            </a:r>
          </a:p>
          <a:p>
            <a:r>
              <a:rPr lang="en-US" sz="2200" dirty="0" smtClean="0">
                <a:solidFill>
                  <a:schemeClr val="accent2"/>
                </a:solidFill>
              </a:rPr>
              <a:t>(traffic intensity)</a:t>
            </a:r>
            <a:endParaRPr lang="en-US" sz="2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</a:t>
            </a:r>
            <a:r>
              <a:rPr lang="en-US" dirty="0" smtClean="0"/>
              <a:t>theory in 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Process variable: </a:t>
            </a:r>
            <a:r>
              <a:rPr lang="en-US" dirty="0" smtClean="0"/>
              <a:t>parameter of interest. We use our optimal crowd size     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PID control system</a:t>
            </a:r>
            <a:r>
              <a:rPr lang="en-US" dirty="0" smtClean="0"/>
              <a:t>: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k</a:t>
            </a:r>
            <a:r>
              <a:rPr lang="en-US" dirty="0" smtClean="0"/>
              <a:t> is set according to </a:t>
            </a:r>
            <a:r>
              <a:rPr lang="en-US" b="1" dirty="0" smtClean="0">
                <a:solidFill>
                  <a:schemeClr val="accent1"/>
                </a:solidFill>
              </a:rPr>
              <a:t>current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past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chemeClr val="accent1"/>
                </a:solidFill>
              </a:rPr>
              <a:t>derivative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observed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87317" y="4350754"/>
            <a:ext cx="7369366" cy="2374846"/>
            <a:chOff x="-364364" y="-917416"/>
            <a:chExt cx="8593964" cy="3257269"/>
          </a:xfrm>
        </p:grpSpPr>
        <p:sp>
          <p:nvSpPr>
            <p:cNvPr id="6" name="Oval 5"/>
            <p:cNvSpPr/>
            <p:nvPr/>
          </p:nvSpPr>
          <p:spPr>
            <a:xfrm>
              <a:off x="946484" y="-150482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8830" y="-150482"/>
              <a:ext cx="1973177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09945" y="-150482"/>
              <a:ext cx="1973177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10" idx="6"/>
              <a:endCxn id="11" idx="1"/>
            </p:cNvCxnSpPr>
            <p:nvPr/>
          </p:nvCxnSpPr>
          <p:spPr>
            <a:xfrm>
              <a:off x="1860884" y="306718"/>
              <a:ext cx="737938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403692" y="1678324"/>
              <a:ext cx="6231555" cy="5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1" idx="3"/>
              <a:endCxn id="12" idx="1"/>
            </p:cNvCxnSpPr>
            <p:nvPr/>
          </p:nvCxnSpPr>
          <p:spPr>
            <a:xfrm>
              <a:off x="4571999" y="306718"/>
              <a:ext cx="737938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2" idx="3"/>
            </p:cNvCxnSpPr>
            <p:nvPr/>
          </p:nvCxnSpPr>
          <p:spPr>
            <a:xfrm>
              <a:off x="7283114" y="306718"/>
              <a:ext cx="946486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2"/>
            </p:cNvCxnSpPr>
            <p:nvPr/>
          </p:nvCxnSpPr>
          <p:spPr>
            <a:xfrm>
              <a:off x="-4492" y="306718"/>
              <a:ext cx="950976" cy="0"/>
            </a:xfrm>
            <a:prstGeom prst="straightConnector1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7635239" y="306726"/>
              <a:ext cx="4" cy="1371599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4"/>
            </p:cNvCxnSpPr>
            <p:nvPr/>
          </p:nvCxnSpPr>
          <p:spPr>
            <a:xfrm>
              <a:off x="1403684" y="763926"/>
              <a:ext cx="0" cy="914399"/>
            </a:xfrm>
            <a:prstGeom prst="straightConnector1">
              <a:avLst/>
            </a:prstGeom>
            <a:ln w="31750" cap="sq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55038" y="-671451"/>
              <a:ext cx="497304" cy="173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600" dirty="0"/>
                <a:t>-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0948" y="-74792"/>
              <a:ext cx="2049381" cy="71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Controller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71843" y="-85938"/>
              <a:ext cx="2049381" cy="71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System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21903" y="1070833"/>
              <a:ext cx="1907092" cy="49105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Feedback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364364" y="412669"/>
              <a:ext cx="1768047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Set 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Point</a:t>
              </a:r>
            </a:p>
            <a:p>
              <a:pPr algn="ctr"/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(c</a:t>
              </a:r>
              <a:r>
                <a:rPr lang="en-US" sz="1800" baseline="300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*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0864" y="1637340"/>
              <a:ext cx="2982269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sz="18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(actual pool size)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86545" y="-917416"/>
              <a:ext cx="1443792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Control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Error (e</a:t>
              </a:r>
              <a:r>
                <a:rPr lang="en-US" sz="1600" baseline="-250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58142" y="-910510"/>
              <a:ext cx="2365648" cy="7025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Action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u</a:t>
              </a:r>
              <a:r>
                <a:rPr lang="en-US" sz="1600" baseline="-25000" dirty="0" err="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k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(# new workers)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4" y="2167530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Model tasks, workloads, and worker behavior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Auto-scale the pool to match incoming tasks: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Queuing theory to model task processing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Control theory to adapt to changing workloads</a:t>
            </a:r>
          </a:p>
          <a:p>
            <a:r>
              <a:rPr lang="en-US" b="1" dirty="0" smtClean="0"/>
              <a:t>Inter-pool worker transfer:</a:t>
            </a:r>
          </a:p>
          <a:p>
            <a:pPr lvl="1"/>
            <a:r>
              <a:rPr lang="en-US" b="1" dirty="0" smtClean="0"/>
              <a:t>to maximize cost-efficiency and throughput</a:t>
            </a:r>
          </a:p>
          <a:p>
            <a:pPr lvl="1">
              <a:spcAft>
                <a:spcPts val="1200"/>
              </a:spcAft>
            </a:pPr>
            <a:r>
              <a:rPr lang="en-US" b="1" dirty="0" smtClean="0"/>
              <a:t>to assign workers to tasks they prefer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Evaluation: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Simulations on traces from a large scale retainer pool deployment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19x cheaper, 20% higher throughput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Takes worker preferences into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account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 </a:t>
            </a:r>
            <a:r>
              <a:rPr lang="en-US" dirty="0" smtClean="0"/>
              <a:t>transfer </a:t>
            </a:r>
            <a:r>
              <a:rPr lang="en-US" dirty="0" smtClean="0"/>
              <a:t>between </a:t>
            </a:r>
            <a:r>
              <a:rPr lang="en-US" dirty="0"/>
              <a:t>t</a:t>
            </a:r>
            <a:r>
              <a:rPr lang="en-US" dirty="0" smtClean="0"/>
              <a:t>enants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/>
              <a:t>In a multi-tenant system, we can transfer workers between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Workers have </a:t>
            </a:r>
            <a:r>
              <a:rPr lang="en-US" b="1" dirty="0" smtClean="0">
                <a:solidFill>
                  <a:schemeClr val="accent1"/>
                </a:solidFill>
              </a:rPr>
              <a:t>preferences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for different tasks, and must be </a:t>
            </a:r>
            <a:r>
              <a:rPr lang="en-US" b="1" dirty="0" smtClean="0">
                <a:solidFill>
                  <a:schemeClr val="accent1"/>
                </a:solidFill>
              </a:rPr>
              <a:t>trained </a:t>
            </a:r>
            <a:r>
              <a:rPr lang="en-US" dirty="0" smtClean="0"/>
              <a:t>to work on new task types.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is it worth it to do so? (impacts </a:t>
            </a:r>
            <a:r>
              <a:rPr lang="en-US" b="1" dirty="0" smtClean="0">
                <a:solidFill>
                  <a:schemeClr val="accent1"/>
                </a:solidFill>
              </a:rPr>
              <a:t>performance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/>
                </a:solidFill>
              </a:rPr>
              <a:t>worker preference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5700" y="4801574"/>
            <a:ext cx="429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Entity Resolution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858519" y="1833133"/>
            <a:ext cx="7426962" cy="2750412"/>
            <a:chOff x="592655" y="1833133"/>
            <a:chExt cx="7426962" cy="2750412"/>
          </a:xfrm>
        </p:grpSpPr>
        <p:grpSp>
          <p:nvGrpSpPr>
            <p:cNvPr id="10" name="Group 9"/>
            <p:cNvGrpSpPr/>
            <p:nvPr/>
          </p:nvGrpSpPr>
          <p:grpSpPr>
            <a:xfrm>
              <a:off x="592655" y="1833133"/>
              <a:ext cx="7426962" cy="2334777"/>
              <a:chOff x="592655" y="2246166"/>
              <a:chExt cx="7426962" cy="233477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t="53452" r="18176" b="22903"/>
              <a:stretch/>
            </p:blipFill>
            <p:spPr>
              <a:xfrm>
                <a:off x="3964347" y="2246167"/>
                <a:ext cx="4055270" cy="233477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-1" r="20872" b="76759"/>
              <a:stretch/>
            </p:blipFill>
            <p:spPr>
              <a:xfrm>
                <a:off x="592655" y="2246166"/>
                <a:ext cx="3795016" cy="233477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25667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 smtClean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=</a:t>
                </a:r>
                <a:endParaRPr lang="en-US" sz="12800" b="1" dirty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02549" y="2334385"/>
                <a:ext cx="810384" cy="206210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800" b="1" dirty="0">
                    <a:ln>
                      <a:solidFill>
                        <a:srgbClr val="000000"/>
                      </a:solidFill>
                    </a:ln>
                    <a:solidFill>
                      <a:schemeClr val="bg1"/>
                    </a:solidFill>
                    <a:latin typeface="Arial Narrow"/>
                    <a:cs typeface="Arial Narrow"/>
                  </a:rPr>
                  <a:t>?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062183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iPhone 4s 16GB (White)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3494" y="4214213"/>
              <a:ext cx="272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White </a:t>
              </a:r>
              <a:r>
                <a:rPr lang="en-US" dirty="0" err="1" smtClean="0">
                  <a:solidFill>
                    <a:schemeClr val="accent1"/>
                  </a:solidFill>
                </a:rPr>
                <a:t>iphone</a:t>
              </a:r>
              <a:r>
                <a:rPr lang="en-US" dirty="0" smtClean="0">
                  <a:solidFill>
                    <a:schemeClr val="accent1"/>
                  </a:solidFill>
                </a:rPr>
                <a:t> 4S 16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Idea: </a:t>
            </a:r>
            <a:r>
              <a:rPr lang="en-US" b="1" dirty="0" smtClean="0">
                <a:solidFill>
                  <a:schemeClr val="accent1"/>
                </a:solidFill>
              </a:rPr>
              <a:t>simulate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transfer, then use queuing theory to </a:t>
            </a:r>
            <a:r>
              <a:rPr lang="en-US" b="1" dirty="0" smtClean="0">
                <a:solidFill>
                  <a:schemeClr val="accent1"/>
                </a:solidFill>
              </a:rPr>
              <a:t>predict</a:t>
            </a:r>
            <a:r>
              <a:rPr lang="en-US" dirty="0" smtClean="0"/>
              <a:t> the effect on performance.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a proxy for performance, we use </a:t>
            </a:r>
            <a:r>
              <a:rPr lang="en-US" b="1" dirty="0" smtClean="0">
                <a:solidFill>
                  <a:schemeClr val="accent1"/>
                </a:solidFill>
              </a:rPr>
              <a:t>time to clear the current queue.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</a:t>
            </a:r>
            <a:r>
              <a:rPr lang="en-US" dirty="0" smtClean="0"/>
              <a:t>-pool </a:t>
            </a:r>
            <a:r>
              <a:rPr lang="en-US" dirty="0" smtClean="0"/>
              <a:t>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40187" y="3906562"/>
            <a:ext cx="2066325" cy="1193638"/>
            <a:chOff x="3084168" y="4419724"/>
            <a:chExt cx="2495426" cy="1371966"/>
          </a:xfrm>
        </p:grpSpPr>
        <p:sp>
          <p:nvSpPr>
            <p:cNvPr id="6" name="Rectangle 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3126" y="5002353"/>
              <a:ext cx="1387511" cy="463224"/>
              <a:chOff x="3093126" y="4882035"/>
              <a:chExt cx="1387511" cy="4632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1237488" y="3906562"/>
            <a:ext cx="2066325" cy="1193638"/>
            <a:chOff x="3084168" y="4419724"/>
            <a:chExt cx="2495426" cy="1371966"/>
          </a:xfrm>
        </p:grpSpPr>
        <p:sp>
          <p:nvSpPr>
            <p:cNvPr id="18" name="Rectangle 17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dirty="0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126" y="5002353"/>
              <a:ext cx="463224" cy="46322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74732" y="1727193"/>
            <a:ext cx="2590801" cy="4676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77948" y="1727193"/>
            <a:ext cx="2590801" cy="3941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37488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0187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49" y="4412385"/>
            <a:ext cx="383570" cy="40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87" y="4412385"/>
            <a:ext cx="383570" cy="403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6" y="4413461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1.5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36787" y="4412385"/>
            <a:ext cx="383571" cy="40301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2020358" y="4607668"/>
            <a:ext cx="4008779" cy="6223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74732" y="1727193"/>
            <a:ext cx="2590801" cy="4676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77948" y="1727193"/>
            <a:ext cx="2590801" cy="3941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37488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0187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6" y="4413461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0.75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36787" y="4412385"/>
            <a:ext cx="383571" cy="40301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3010958" y="4607668"/>
            <a:ext cx="4008779" cy="6223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7144" y="4413461"/>
            <a:ext cx="383571" cy="4030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478692" y="4406161"/>
            <a:ext cx="383571" cy="40301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74732" y="1727193"/>
            <a:ext cx="2590801" cy="4676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77948" y="1727193"/>
            <a:ext cx="2590801" cy="3941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1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37488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0187" y="3906562"/>
            <a:ext cx="2066325" cy="1193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6" y="4413461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0.75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09341" y="2121384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Estimated queue completion: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seconds </a:t>
            </a:r>
            <a:endParaRPr lang="en-US" sz="16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36787" y="4412385"/>
            <a:ext cx="383571" cy="40301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3010958" y="4607668"/>
            <a:ext cx="4008779" cy="6223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37144" y="4413461"/>
            <a:ext cx="383571" cy="4030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478692" y="4406161"/>
            <a:ext cx="383571" cy="40301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246395" y="4184167"/>
            <a:ext cx="2590801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Adjust for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training time!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74732" y="1727193"/>
            <a:ext cx="2590801" cy="4676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77948" y="1727193"/>
            <a:ext cx="2590801" cy="3941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Idea: </a:t>
            </a:r>
            <a:r>
              <a:rPr lang="en-US" b="1" dirty="0" smtClean="0">
                <a:solidFill>
                  <a:schemeClr val="accent1"/>
                </a:solidFill>
              </a:rPr>
              <a:t>simulate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transfer, then compute the </a:t>
            </a:r>
            <a:r>
              <a:rPr lang="en-US" b="1" dirty="0" smtClean="0">
                <a:solidFill>
                  <a:schemeClr val="accent1"/>
                </a:solidFill>
              </a:rPr>
              <a:t>net preference</a:t>
            </a:r>
            <a:r>
              <a:rPr lang="en-US" dirty="0" smtClean="0"/>
              <a:t> of the system.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Assumption: workers have a preference in [0, 1] for every task type.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 net preference is the sum of each worker’s preference for the task they are working on.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</a:t>
            </a:r>
            <a:r>
              <a:rPr lang="en-US" dirty="0" smtClean="0"/>
              <a:t>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</a:t>
            </a:r>
            <a:r>
              <a:rPr lang="en-US" dirty="0" smtClean="0"/>
              <a:t>inter</a:t>
            </a:r>
            <a:r>
              <a:rPr lang="en-US" dirty="0" smtClean="0"/>
              <a:t>-pool </a:t>
            </a:r>
            <a:r>
              <a:rPr lang="en-US" dirty="0" smtClean="0"/>
              <a:t>transfers, we: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</a:t>
            </a:r>
            <a:r>
              <a:rPr lang="en-US" dirty="0" smtClean="0"/>
              <a:t>it all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</a:t>
            </a:r>
            <a:r>
              <a:rPr lang="en-US" dirty="0" smtClean="0"/>
              <a:t>inter-pool </a:t>
            </a:r>
            <a:r>
              <a:rPr lang="en-US" dirty="0" smtClean="0"/>
              <a:t>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Search the space </a:t>
            </a:r>
            <a:r>
              <a:rPr lang="en-US" dirty="0" smtClean="0"/>
              <a:t>of possible transfer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</a:t>
            </a:r>
            <a:r>
              <a:rPr lang="en-US" dirty="0" smtClean="0"/>
              <a:t>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</a:t>
            </a:r>
            <a:r>
              <a:rPr lang="en-US" dirty="0" smtClean="0"/>
              <a:t>inter-pool </a:t>
            </a:r>
            <a:r>
              <a:rPr lang="en-US" dirty="0" smtClean="0"/>
              <a:t>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Search the space </a:t>
            </a:r>
            <a:r>
              <a:rPr lang="en-US" dirty="0" smtClean="0"/>
              <a:t>of possible transfer sets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Simulate each transfer set and </a:t>
            </a:r>
            <a:r>
              <a:rPr lang="en-US" b="1" dirty="0" smtClean="0">
                <a:solidFill>
                  <a:schemeClr val="accent1"/>
                </a:solidFill>
              </a:rPr>
              <a:t>compute a performance and a preference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</a:t>
            </a:r>
            <a:r>
              <a:rPr lang="en-US" dirty="0" smtClean="0"/>
              <a:t>it all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decide on </a:t>
            </a:r>
            <a:r>
              <a:rPr lang="en-US" dirty="0" smtClean="0"/>
              <a:t>inter-pool </a:t>
            </a:r>
            <a:r>
              <a:rPr lang="en-US" dirty="0" smtClean="0"/>
              <a:t>transfers, we: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Search the space </a:t>
            </a:r>
            <a:r>
              <a:rPr lang="en-US" dirty="0" smtClean="0"/>
              <a:t>of possible transfer sets</a:t>
            </a:r>
          </a:p>
          <a:p>
            <a:pPr defTabSz="914400">
              <a:spcBef>
                <a:spcPts val="0"/>
              </a:spcBef>
              <a:spcAft>
                <a:spcPts val="1600"/>
              </a:spcAft>
            </a:pPr>
            <a:r>
              <a:rPr lang="en-US" dirty="0" smtClean="0"/>
              <a:t>Simulate each transfer set and </a:t>
            </a:r>
            <a:r>
              <a:rPr lang="en-US" b="1" dirty="0" smtClean="0">
                <a:solidFill>
                  <a:schemeClr val="accent1"/>
                </a:solidFill>
              </a:rPr>
              <a:t>compute a performance and a preference score</a:t>
            </a:r>
          </a:p>
          <a:p>
            <a:pPr defTabSz="914400">
              <a:spcBef>
                <a:spcPts val="0"/>
              </a:spcBef>
              <a:spcAft>
                <a:spcPts val="1600"/>
              </a:spcAft>
            </a:pPr>
            <a:r>
              <a:rPr lang="en-US" dirty="0" smtClean="0"/>
              <a:t>Pick the transfer set that </a:t>
            </a:r>
            <a:r>
              <a:rPr lang="en-US" b="1" dirty="0" smtClean="0">
                <a:solidFill>
                  <a:schemeClr val="accent1"/>
                </a:solidFill>
              </a:rPr>
              <a:t>maximizes the weighted average</a:t>
            </a:r>
            <a:r>
              <a:rPr lang="en-US" dirty="0" smtClean="0"/>
              <a:t> of the two scores.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applications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0592" y="1763988"/>
            <a:ext cx="4157134" cy="4064084"/>
            <a:chOff x="355596" y="2012245"/>
            <a:chExt cx="4157134" cy="4064084"/>
          </a:xfrm>
        </p:grpSpPr>
        <p:pic>
          <p:nvPicPr>
            <p:cNvPr id="9" name="Picture 8" descr="jumping023_sho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96" y="2012245"/>
              <a:ext cx="4157133" cy="2771422"/>
            </a:xfrm>
            <a:prstGeom prst="rect">
              <a:avLst/>
            </a:prstGeom>
            <a:ln w="28575" cmpd="sng">
              <a:solidFill>
                <a:srgbClr val="7F7F7F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355596" y="4783667"/>
              <a:ext cx="4157134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Crowd-assisted photography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[Bernstein et al. 2011]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016" y="1763988"/>
            <a:ext cx="4427290" cy="4100756"/>
            <a:chOff x="4657441" y="2012245"/>
            <a:chExt cx="4427290" cy="4100756"/>
          </a:xfrm>
        </p:grpSpPr>
        <p:pic>
          <p:nvPicPr>
            <p:cNvPr id="11" name="Picture 10" descr="Screen Shot 2016-03-31 at 3.53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441" y="2012245"/>
              <a:ext cx="4427290" cy="269239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57441" y="4820339"/>
              <a:ext cx="4427290" cy="12926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>
                  <a:latin typeface="Bariol Regular"/>
                  <a:cs typeface="Bariol Regular"/>
                </a:rPr>
                <a:t>Answering visual questions for blind users</a:t>
              </a:r>
            </a:p>
            <a:p>
              <a:pPr algn="ctr"/>
              <a:r>
                <a:rPr lang="en-US" sz="2200" dirty="0" smtClean="0">
                  <a:latin typeface="Bariol Regular"/>
                  <a:cs typeface="Bariol Regular"/>
                </a:rPr>
                <a:t>[</a:t>
              </a:r>
              <a:r>
                <a:rPr lang="en-US" sz="2200" dirty="0" err="1" smtClean="0">
                  <a:latin typeface="Bariol Regular"/>
                  <a:cs typeface="Bariol Regular"/>
                </a:rPr>
                <a:t>Bigham</a:t>
              </a:r>
              <a:r>
                <a:rPr lang="en-US" sz="2200" dirty="0" smtClean="0">
                  <a:latin typeface="Bariol Regular"/>
                  <a:cs typeface="Bariol Regular"/>
                </a:rPr>
                <a:t> et al. 2010]</a:t>
              </a:r>
              <a:endParaRPr lang="en-US" sz="2200" dirty="0">
                <a:latin typeface="Bariol Regular"/>
                <a:cs typeface="Bariol Regular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Model tasks, workloads, and worker behavior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Auto-scale the pool to match incoming tasks: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Queuing theory to model task processing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Control theory to adapt to changing workloads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Inter-pool worker transfer:</a:t>
            </a: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maximize cost-efficiency and throughput</a:t>
            </a:r>
          </a:p>
          <a:p>
            <a:pPr lvl="1">
              <a:spcAft>
                <a:spcPts val="1200"/>
              </a:spcAft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assign workers to tasks they prefer</a:t>
            </a:r>
          </a:p>
          <a:p>
            <a:r>
              <a:rPr lang="en-US" b="1" dirty="0"/>
              <a:t>Evaluation:</a:t>
            </a:r>
          </a:p>
          <a:p>
            <a:pPr lvl="1"/>
            <a:r>
              <a:rPr lang="en-US" dirty="0"/>
              <a:t>Simulations on traces from a large scale retainer pool deployment</a:t>
            </a:r>
          </a:p>
          <a:p>
            <a:pPr lvl="1"/>
            <a:r>
              <a:rPr lang="en-US" dirty="0"/>
              <a:t>19x cheaper, 20% higher throughput</a:t>
            </a:r>
          </a:p>
          <a:p>
            <a:pPr lvl="1"/>
            <a:r>
              <a:rPr lang="en-US" dirty="0"/>
              <a:t>Takes worker preferences into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gathered from a live deployment of retainer pools on </a:t>
            </a:r>
            <a:r>
              <a:rPr lang="en-US" dirty="0" err="1" smtClean="0"/>
              <a:t>MTurk</a:t>
            </a:r>
            <a:r>
              <a:rPr lang="en-US" dirty="0" smtClean="0"/>
              <a:t> running image labeling tasks (Haas 2015)</a:t>
            </a:r>
          </a:p>
          <a:p>
            <a:pPr lvl="1"/>
            <a:r>
              <a:rPr lang="en-US" dirty="0" smtClean="0"/>
              <a:t>~7k tasks, with task durations</a:t>
            </a:r>
          </a:p>
          <a:p>
            <a:pPr lvl="1"/>
            <a:r>
              <a:rPr lang="en-US" dirty="0" smtClean="0"/>
              <a:t>~6k worker recruitments into the pool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~3k abandonments</a:t>
            </a:r>
          </a:p>
          <a:p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thisisdhaas.com/clamshell_trace.html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700" y="2551837"/>
            <a:ext cx="7848601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Does the queuing theory + control theory approach to auto-scaling crowd pools improve the performance of the system?</a:t>
            </a:r>
            <a:endParaRPr lang="en-US" sz="3600" b="1" dirty="0" smtClean="0">
              <a:solidFill>
                <a:srgbClr val="000000"/>
              </a:solidFill>
              <a:latin typeface="Bariol Regular"/>
              <a:ea typeface="Zapf Dingbats"/>
              <a:cs typeface="Bariol Regular"/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9092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8950" y="2551837"/>
            <a:ext cx="8166101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Control-theoretic auto-scaling offers up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to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20%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higher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throughput</a:t>
            </a:r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at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1/5</a:t>
            </a:r>
            <a:r>
              <a:rPr lang="en-US" sz="3600" b="1" baseline="30000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of the cost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of reactive rule-based auto-scaling</a:t>
            </a:r>
            <a:endParaRPr lang="en-US" sz="3600" b="1" dirty="0" smtClean="0">
              <a:solidFill>
                <a:schemeClr val="accent1"/>
              </a:solidFill>
              <a:latin typeface="Bariol Regular"/>
              <a:ea typeface="Zapf Dingbats"/>
              <a:cs typeface="Bariol Regular"/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0524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828836"/>
            <a:ext cx="86868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Does </a:t>
            </a:r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transferring workers between pools improve efficiency?</a:t>
            </a:r>
            <a:endParaRPr lang="en-US" sz="3600" b="1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548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828836"/>
            <a:ext cx="86868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Enabling inter-pool transfers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improves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throughput by 76%</a:t>
            </a:r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at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1/25</a:t>
            </a:r>
            <a:r>
              <a:rPr lang="en-US" sz="3600" b="1" baseline="30000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of the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.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95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828836"/>
            <a:ext cx="86868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Does </a:t>
            </a:r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transferring workers between pools improve net worker preference?</a:t>
            </a:r>
            <a:endParaRPr lang="en-US" sz="3600" b="1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55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828836"/>
            <a:ext cx="86868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Adding inter-pool transfers to the </a:t>
            </a:r>
            <a:r>
              <a:rPr lang="en-US" sz="3600" dirty="0" err="1" smtClean="0">
                <a:latin typeface="Bariol Regular"/>
                <a:ea typeface="Zapf Dingbats"/>
                <a:cs typeface="Bariol Regular"/>
                <a:sym typeface="Zapf Dingbats"/>
              </a:rPr>
              <a:t>sytem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 improves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net preference by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43%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.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700" y="2551837"/>
            <a:ext cx="8610600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Overall, do </a:t>
            </a:r>
            <a:r>
              <a:rPr lang="en-US" sz="3600" b="1" dirty="0" err="1" smtClean="0">
                <a:latin typeface="Bariol Regular"/>
                <a:ea typeface="Zapf Dingbats"/>
                <a:cs typeface="Bariol Regular"/>
                <a:sym typeface="Zapf Dingbats"/>
              </a:rPr>
              <a:t>Cioppino’s</a:t>
            </a:r>
            <a:r>
              <a:rPr lang="en-US" sz="3600" b="1" dirty="0" smtClean="0">
                <a:latin typeface="Bariol Regular"/>
                <a:ea typeface="Zapf Dingbats"/>
                <a:cs typeface="Bariol Regular"/>
                <a:sym typeface="Zapf Dingbats"/>
              </a:rPr>
              <a:t> techniques improve performance and worker preferences for the tasks they are assigned?</a:t>
            </a:r>
            <a:endParaRPr lang="en-US" sz="3600" b="1" dirty="0">
              <a:latin typeface="Bariol Regular"/>
              <a:cs typeface="Bario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59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1300" y="2274838"/>
            <a:ext cx="8661400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Compared to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a state-of-the-art baseline*, </a:t>
            </a:r>
            <a:r>
              <a:rPr lang="en-US" sz="3600" dirty="0" err="1" smtClean="0">
                <a:latin typeface="Bariol Regular"/>
                <a:ea typeface="Zapf Dingbats"/>
                <a:cs typeface="Bariol Regular"/>
                <a:sym typeface="Zapf Dingbats"/>
              </a:rPr>
              <a:t>Cioppino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 exhibits</a:t>
            </a:r>
            <a:r>
              <a:rPr lang="en-US" sz="3600" dirty="0"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an average of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20%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higher throughput</a:t>
            </a:r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and </a:t>
            </a:r>
            <a:r>
              <a:rPr lang="en-US" sz="3600" b="1" dirty="0">
                <a:solidFill>
                  <a:schemeClr val="accent1"/>
                </a:solidFill>
                <a:ea typeface="Zapf Dingbats"/>
                <a:cs typeface="Bariol Regular"/>
                <a:sym typeface="Zapf Dingbats"/>
              </a:rPr>
              <a:t>2.3X higher net preference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at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1/20</a:t>
            </a:r>
            <a:r>
              <a:rPr lang="en-US" sz="3600" b="1" baseline="30000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of the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.</a:t>
            </a:r>
            <a:endParaRPr lang="en-US" sz="3600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5850" y="6352143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Which uses rule-based auto-scaling and no inter-pool worker transfers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retainer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958098" y="4634584"/>
            <a:ext cx="3227804" cy="1515999"/>
            <a:chOff x="3084168" y="4419724"/>
            <a:chExt cx="2495426" cy="1371966"/>
          </a:xfrm>
        </p:grpSpPr>
        <p:sp>
          <p:nvSpPr>
            <p:cNvPr id="6" name="Rectangle 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6" name="Rectangle 1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4234006" y="1466869"/>
            <a:ext cx="675988" cy="2305391"/>
            <a:chOff x="3759200" y="1450930"/>
            <a:chExt cx="914400" cy="3662937"/>
          </a:xfrm>
        </p:grpSpPr>
        <p:sp>
          <p:nvSpPr>
            <p:cNvPr id="28" name="Rectangle 27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47138" y="6253883"/>
            <a:ext cx="34497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cs typeface="Bariol Regular"/>
              </a:rPr>
              <a:t>[Bernstein et al. 2011]</a:t>
            </a:r>
            <a:endParaRPr lang="en-US" sz="2600" dirty="0">
              <a:cs typeface="Bariol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97158" y="1520938"/>
            <a:ext cx="18681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bg1">
                    <a:lumMod val="50000"/>
                  </a:schemeClr>
                </a:solidFill>
              </a:rPr>
              <a:t>Incoming Tasks</a:t>
            </a:r>
            <a:endParaRPr lang="en-US" sz="1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8474" y="5195752"/>
            <a:ext cx="1958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accent2"/>
                </a:solidFill>
              </a:rPr>
              <a:t>Workers are paid to be idle</a:t>
            </a:r>
            <a:r>
              <a:rPr lang="is-IS" sz="1900" b="1" dirty="0" smtClean="0">
                <a:solidFill>
                  <a:schemeClr val="accent2"/>
                </a:solidFill>
              </a:rPr>
              <a:t>…</a:t>
            </a:r>
            <a:endParaRPr lang="en-US" sz="1900" b="1" dirty="0">
              <a:solidFill>
                <a:schemeClr val="accent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4402" y="4765064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663578" y="4766605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268571" y="4765064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07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paper (but not this talk):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Discussion of the tradeoffs in optimizing crowd systems for performance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Adjusting for worker abandonment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Heuristics for reducing the search space of potential transfer sets</a:t>
            </a:r>
          </a:p>
          <a:p>
            <a:pPr lvl="1"/>
            <a:r>
              <a:rPr lang="en-US" dirty="0" smtClean="0"/>
              <a:t>Detailed evaluation on simulated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1248" y="2326757"/>
            <a:ext cx="7461503" cy="3001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ea typeface="Gill Sans" charset="0"/>
                <a:cs typeface="Gill Sans" charset="0"/>
              </a:rPr>
              <a:t>Multi-tenant Crowd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Cioppino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8442" y="3860801"/>
            <a:ext cx="32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 Transfer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890" y="5689618"/>
            <a:ext cx="2540858" cy="101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310" y="5970034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0" name="TextBox 9"/>
          <p:cNvSpPr txBox="1"/>
          <p:nvPr/>
        </p:nvSpPr>
        <p:spPr>
          <a:xfrm>
            <a:off x="4210346" y="5984895"/>
            <a:ext cx="144822" cy="31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901"/>
          </a:p>
        </p:txBody>
      </p:sp>
      <p:sp>
        <p:nvSpPr>
          <p:cNvPr id="11" name="Rectangle 10"/>
          <p:cNvSpPr/>
          <p:nvPr/>
        </p:nvSpPr>
        <p:spPr>
          <a:xfrm>
            <a:off x="642569" y="2285246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7912" y="3769575"/>
            <a:ext cx="2066325" cy="1193638"/>
            <a:chOff x="3084168" y="4419724"/>
            <a:chExt cx="2495426" cy="1371966"/>
          </a:xfrm>
        </p:grpSpPr>
        <p:sp>
          <p:nvSpPr>
            <p:cNvPr id="86" name="Rectangle 8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 rot="5400000">
            <a:off x="1853692" y="2047937"/>
            <a:ext cx="397774" cy="1632766"/>
            <a:chOff x="1019113" y="2476992"/>
            <a:chExt cx="457200" cy="2065479"/>
          </a:xfrm>
        </p:grpSpPr>
        <p:grpSp>
          <p:nvGrpSpPr>
            <p:cNvPr id="72" name="Group 71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cxnSp>
        <p:nvCxnSpPr>
          <p:cNvPr id="15" name="Straight Arrow Connector 14"/>
          <p:cNvCxnSpPr/>
          <p:nvPr/>
        </p:nvCxnSpPr>
        <p:spPr>
          <a:xfrm flipH="1">
            <a:off x="727304" y="4849084"/>
            <a:ext cx="1205962" cy="1185215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94318" y="5383575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2513" y="4994594"/>
            <a:ext cx="14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Worker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Recruitment</a:t>
            </a:r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4394578" y="2872107"/>
            <a:ext cx="263622" cy="2970082"/>
            <a:chOff x="7027015" y="3740757"/>
            <a:chExt cx="175985" cy="1485201"/>
          </a:xfrm>
        </p:grpSpPr>
        <p:cxnSp>
          <p:nvCxnSpPr>
            <p:cNvPr id="59" name="Straight Arrow Connector 58"/>
            <p:cNvCxnSpPr/>
            <p:nvPr/>
          </p:nvCxnSpPr>
          <p:spPr>
            <a:xfrm flipH="1" flipV="1">
              <a:off x="7027015" y="3740757"/>
              <a:ext cx="4011" cy="146303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7198989" y="3762918"/>
              <a:ext cx="4011" cy="146304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9265" y="2028427"/>
            <a:ext cx="145730" cy="596660"/>
            <a:chOff x="7026982" y="3740758"/>
            <a:chExt cx="175993" cy="1485198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9853" y="2003732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670" y="5444079"/>
            <a:ext cx="175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Worker Abandonment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41397" y="3120546"/>
            <a:ext cx="145730" cy="596660"/>
            <a:chOff x="7026982" y="3740758"/>
            <a:chExt cx="175993" cy="1485198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9803" y="6022591"/>
            <a:ext cx="2261017" cy="541047"/>
            <a:chOff x="2713134" y="6727148"/>
            <a:chExt cx="2730548" cy="62187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713134" y="6728150"/>
              <a:ext cx="463224" cy="4632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997149" y="6884801"/>
              <a:ext cx="463224" cy="46322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281164" y="6728150"/>
              <a:ext cx="463224" cy="4632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846753" y="6728150"/>
              <a:ext cx="463224" cy="4632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130768" y="6884801"/>
              <a:ext cx="463224" cy="46322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414783" y="6728150"/>
              <a:ext cx="463224" cy="46322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3562824" y="6885803"/>
              <a:ext cx="463224" cy="4632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980458" y="6727148"/>
              <a:ext cx="463224" cy="4632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4696529" y="6884801"/>
              <a:ext cx="463224" cy="463224"/>
            </a:xfrm>
            <a:prstGeom prst="rect">
              <a:avLst/>
            </a:prstGeom>
          </p:spPr>
        </p:pic>
      </p:grpSp>
      <p:sp>
        <p:nvSpPr>
          <p:cNvPr id="134" name="Rectangle 133"/>
          <p:cNvSpPr/>
          <p:nvPr/>
        </p:nvSpPr>
        <p:spPr>
          <a:xfrm>
            <a:off x="6997781" y="2279343"/>
            <a:ext cx="1499236" cy="2556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Task Queue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56378" y="3764496"/>
            <a:ext cx="2066325" cy="1193638"/>
            <a:chOff x="3084168" y="4419724"/>
            <a:chExt cx="2495426" cy="1371966"/>
          </a:xfrm>
        </p:grpSpPr>
        <p:sp>
          <p:nvSpPr>
            <p:cNvPr id="137" name="Rectangle 136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>
                  <a:solidFill>
                    <a:schemeClr val="bg1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Worker Pool</a:t>
              </a:r>
              <a:endPara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42" name="Group 141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48" name="Group 147"/>
          <p:cNvGrpSpPr/>
          <p:nvPr/>
        </p:nvGrpSpPr>
        <p:grpSpPr>
          <a:xfrm rot="5400000">
            <a:off x="6952158" y="2042858"/>
            <a:ext cx="397774" cy="1632766"/>
            <a:chOff x="1019113" y="2476992"/>
            <a:chExt cx="457200" cy="2065479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7037731" y="2023348"/>
            <a:ext cx="145730" cy="596660"/>
            <a:chOff x="7026982" y="3740758"/>
            <a:chExt cx="175993" cy="1485198"/>
          </a:xfrm>
        </p:grpSpPr>
        <p:cxnSp>
          <p:nvCxnSpPr>
            <p:cNvPr id="164" name="Straight Arrow Connector 163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7043726" y="2011137"/>
            <a:ext cx="1204667" cy="2510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Requests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7039863" y="3115467"/>
            <a:ext cx="145730" cy="596660"/>
            <a:chOff x="7026982" y="3740758"/>
            <a:chExt cx="175993" cy="1485198"/>
          </a:xfrm>
        </p:grpSpPr>
        <p:cxnSp>
          <p:nvCxnSpPr>
            <p:cNvPr id="168" name="Straight Arrow Connector 167"/>
            <p:cNvCxnSpPr/>
            <p:nvPr/>
          </p:nvCxnSpPr>
          <p:spPr>
            <a:xfrm flipH="1" flipV="1">
              <a:off x="7026982" y="3740758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7198964" y="3762916"/>
              <a:ext cx="4011" cy="1463040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2609234" y="4854448"/>
            <a:ext cx="3925532" cy="800342"/>
            <a:chOff x="2634930" y="4727448"/>
            <a:chExt cx="3925532" cy="80034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34930" y="4729273"/>
              <a:ext cx="1296150" cy="798517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262014" y="4727448"/>
              <a:ext cx="1298448" cy="79552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rot="10800000" flipH="1" flipV="1">
            <a:off x="7129643" y="4845304"/>
            <a:ext cx="1207008" cy="118872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226457" y="1346769"/>
            <a:ext cx="1571347" cy="649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324923" y="1346769"/>
            <a:ext cx="1571347" cy="644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610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4851" y="-179999"/>
            <a:ext cx="10553701" cy="703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39800" y="-292100"/>
            <a:ext cx="10947400" cy="75565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  <a:noFill/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Cioppino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Manage multi-tenant crowd pools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Queuing theory to model task processing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Control theory to adapt to workload changes</a:t>
            </a:r>
          </a:p>
          <a:p>
            <a:pPr lvl="1" defTabSz="9144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1" dirty="0" smtClean="0">
                <a:solidFill>
                  <a:schemeClr val="bg1"/>
                </a:solidFill>
              </a:rPr>
              <a:t>Inter-pool transfers to maximize efficiency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On trace data from a large-scale deployment: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20% higher throughput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19X cheaper</a:t>
            </a:r>
          </a:p>
          <a:p>
            <a:pPr lvl="1" defTabSz="9144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1" dirty="0" smtClean="0">
                <a:solidFill>
                  <a:schemeClr val="bg1"/>
                </a:solidFill>
              </a:rPr>
              <a:t>2X better aligned w/ worker preferences</a:t>
            </a:r>
          </a:p>
          <a:p>
            <a:pPr marL="0" indent="0" algn="ctr" defTabSz="914400">
              <a:spcBef>
                <a:spcPts val="0"/>
              </a:spcBef>
              <a:buNone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dhaas@berkeley.edu</a:t>
            </a:r>
            <a:endParaRPr lang="en-US" b="1" dirty="0">
              <a:solidFill>
                <a:schemeClr val="bg1"/>
              </a:solidFill>
            </a:endParaRPr>
          </a:p>
          <a:p>
            <a:pPr defTabSz="914400">
              <a:spcBef>
                <a:spcPts val="0"/>
              </a:spcBef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9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21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umans </a:t>
            </a:r>
            <a:r>
              <a:rPr lang="en-US" dirty="0"/>
              <a:t>process a lot of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55523" y="1565963"/>
            <a:ext cx="7595810" cy="3726074"/>
            <a:chOff x="955523" y="1814286"/>
            <a:chExt cx="7595810" cy="3726074"/>
          </a:xfrm>
        </p:grpSpPr>
        <p:sp>
          <p:nvSpPr>
            <p:cNvPr id="4" name="TextBox 3"/>
            <p:cNvSpPr txBox="1"/>
            <p:nvPr/>
          </p:nvSpPr>
          <p:spPr>
            <a:xfrm>
              <a:off x="955523" y="1814286"/>
              <a:ext cx="759581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“</a:t>
              </a:r>
              <a:r>
                <a:rPr lang="en-US" sz="4000" dirty="0" smtClean="0"/>
                <a:t>participants reported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employees</a:t>
              </a:r>
              <a:r>
                <a:rPr lang="en-US" sz="4000" dirty="0" smtClean="0"/>
                <a:t> deploying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hundreds of thousands of tasks</a:t>
              </a:r>
              <a:r>
                <a:rPr lang="en-US" sz="4000" dirty="0" smtClean="0"/>
                <a:t> per week, with overall spending in the </a:t>
              </a:r>
              <a:r>
                <a:rPr lang="en-US" sz="4000" b="1" dirty="0" smtClean="0">
                  <a:solidFill>
                    <a:srgbClr val="4F81BD"/>
                  </a:solidFill>
                </a:rPr>
                <a:t>millions of dollars</a:t>
              </a:r>
              <a:r>
                <a:rPr lang="en-US" sz="4000" dirty="0" smtClean="0"/>
                <a:t> per year.</a:t>
              </a:r>
              <a:endParaRPr lang="en-US" sz="6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06335" y="4463142"/>
              <a:ext cx="3749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400" dirty="0" smtClean="0"/>
                <a:t>”</a:t>
              </a:r>
              <a:endParaRPr lang="en-US" sz="6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114905" y="6043349"/>
            <a:ext cx="8914190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A. Marcus and A. </a:t>
            </a:r>
            <a:r>
              <a:rPr lang="en-US" sz="2200" dirty="0" err="1"/>
              <a:t>Parameswaran</a:t>
            </a:r>
            <a:r>
              <a:rPr lang="en-US" sz="2200" dirty="0"/>
              <a:t>. Crowdsourced data </a:t>
            </a:r>
            <a:r>
              <a:rPr lang="en-US" sz="2200" dirty="0" smtClean="0"/>
              <a:t>management: </a:t>
            </a:r>
            <a:r>
              <a:rPr lang="en-US" sz="2200" dirty="0"/>
              <a:t>industry and academic perspectives. </a:t>
            </a:r>
            <a:r>
              <a:rPr lang="en-US" sz="2200" i="1" dirty="0"/>
              <a:t>Foundations and Trends in Databases,</a:t>
            </a:r>
            <a:r>
              <a:rPr lang="en-US" sz="2200" dirty="0"/>
              <a:t> </a:t>
            </a:r>
            <a:r>
              <a:rPr lang="en-US" sz="2200" dirty="0" smtClean="0"/>
              <a:t>2015.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 Bold"/>
                <a:cs typeface="Bariol Bold"/>
              </a:rPr>
              <a:t>Enter the </a:t>
            </a:r>
            <a:r>
              <a:rPr lang="en-US" dirty="0" err="1" smtClean="0">
                <a:latin typeface="Bariol Bold"/>
                <a:cs typeface="Bariol Bold"/>
              </a:rPr>
              <a:t>microtask</a:t>
            </a:r>
            <a:endParaRPr lang="en-US" dirty="0">
              <a:latin typeface="Bariol Bold"/>
              <a:cs typeface="Bariol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85782" y="1657836"/>
            <a:ext cx="3572435" cy="2229157"/>
            <a:chOff x="640862" y="2015940"/>
            <a:chExt cx="8229600" cy="4525963"/>
          </a:xfrm>
        </p:grpSpPr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YES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Gotham Bold"/>
                  <a:cs typeface="Gotham Bold"/>
                </a:rPr>
                <a:t>NO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13" name="Group 12"/>
          <p:cNvGrpSpPr/>
          <p:nvPr/>
        </p:nvGrpSpPr>
        <p:grpSpPr>
          <a:xfrm>
            <a:off x="1465217" y="4504696"/>
            <a:ext cx="6213564" cy="1716142"/>
            <a:chOff x="1534282" y="3935998"/>
            <a:chExt cx="6213564" cy="17161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b="10951"/>
            <a:stretch/>
          </p:blipFill>
          <p:spPr>
            <a:xfrm>
              <a:off x="1534282" y="4051175"/>
              <a:ext cx="3974172" cy="160096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993" y="3935998"/>
              <a:ext cx="2181853" cy="167900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human workers are not as </a:t>
            </a:r>
            <a:br>
              <a:rPr lang="en-US" dirty="0" smtClean="0"/>
            </a:br>
            <a:r>
              <a:rPr lang="en-US" dirty="0" smtClean="0"/>
              <a:t> fas</a:t>
            </a:r>
            <a:r>
              <a:rPr lang="en-US" dirty="0" smtClean="0"/>
              <a:t>t                 as computers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90"/>
          <a:stretch/>
        </p:blipFill>
        <p:spPr>
          <a:xfrm>
            <a:off x="2889234" y="3193292"/>
            <a:ext cx="1448790" cy="10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human workers are not as </a:t>
            </a:r>
            <a:br>
              <a:rPr lang="en-US" dirty="0" smtClean="0"/>
            </a:br>
            <a:r>
              <a:rPr lang="en-US" dirty="0" smtClean="0"/>
              <a:t> fas</a:t>
            </a:r>
            <a:r>
              <a:rPr lang="en-US" dirty="0" smtClean="0"/>
              <a:t>t                 as computers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90"/>
          <a:stretch/>
        </p:blipFill>
        <p:spPr>
          <a:xfrm>
            <a:off x="2889234" y="3193292"/>
            <a:ext cx="1448790" cy="1093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782799">
            <a:off x="1717998" y="4599849"/>
            <a:ext cx="59778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solidFill>
                  <a:schemeClr val="accent2"/>
                </a:solidFill>
                <a:latin typeface="Chalkduster" charset="0"/>
                <a:ea typeface="Chalkduster" charset="0"/>
                <a:cs typeface="Chalkduster" charset="0"/>
              </a:rPr>
              <a:t>But often they are fast enough.</a:t>
            </a:r>
            <a:endParaRPr lang="en-US" sz="3800" b="1" dirty="0">
              <a:solidFill>
                <a:schemeClr val="accent2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53280" y="5056750"/>
            <a:ext cx="2092411" cy="1531849"/>
            <a:chOff x="640862" y="2015940"/>
            <a:chExt cx="8229600" cy="4525963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rcRect t="6003" b="6003"/>
            <a:stretch>
              <a:fillRect/>
            </a:stretch>
          </p:blipFill>
          <p:spPr>
            <a:xfrm>
              <a:off x="640862" y="2015940"/>
              <a:ext cx="8229600" cy="452596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16616" y="5206349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23" y="4467795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Gotham Bold"/>
                  <a:cs typeface="Gotham Bold"/>
                </a:rPr>
                <a:t>Y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0923" y="5206349"/>
              <a:ext cx="1289539" cy="488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Gotham Bold"/>
                  <a:cs typeface="Gotham Bold"/>
                </a:rPr>
                <a:t>N</a:t>
              </a:r>
              <a:endParaRPr lang="en-US" sz="1200" dirty="0">
                <a:latin typeface="Gotham Bold"/>
                <a:cs typeface="Gotham Bold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4566" y="4467795"/>
              <a:ext cx="605693" cy="48846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8121" y="4278922"/>
              <a:ext cx="587469" cy="61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3773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</a:t>
            </a:r>
            <a:r>
              <a:rPr lang="en-US" dirty="0" smtClean="0"/>
              <a:t>preference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72622" y="3906560"/>
            <a:ext cx="2374563" cy="15290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29" y="4469572"/>
            <a:ext cx="383570" cy="403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907" y="4469572"/>
            <a:ext cx="383570" cy="40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63" y="4469572"/>
            <a:ext cx="383569" cy="4030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81412" y="3906561"/>
            <a:ext cx="2377440" cy="1529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21" y="4469572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1570015"/>
            <a:ext cx="2590801" cy="7090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Sum preference</a:t>
            </a:r>
            <a:endParaRPr lang="en-US" sz="24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0.8</a:t>
            </a:r>
            <a:endParaRPr lang="en-US" sz="2400" dirty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2614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(0.8, 0.2)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77948" y="1569587"/>
            <a:ext cx="2590801" cy="7090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Sum preference</a:t>
            </a:r>
            <a:endParaRPr lang="en-US" sz="24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1.7</a:t>
            </a:r>
            <a:endParaRPr lang="en-US" sz="2400" dirty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72622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(0.9, 0.1)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39855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(0.3, 0.7)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80200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(0.1, 0.9)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59978" y="5647308"/>
            <a:ext cx="3824044" cy="10741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Net Preference</a:t>
            </a:r>
            <a:endParaRPr lang="en-US" sz="32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0.8 + 1.7 = 2.5</a:t>
            </a:r>
            <a:endParaRPr lang="en-US" sz="32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retainer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958098" y="4634584"/>
            <a:ext cx="3227804" cy="1515999"/>
            <a:chOff x="3084168" y="4419724"/>
            <a:chExt cx="2495426" cy="1371966"/>
          </a:xfrm>
        </p:grpSpPr>
        <p:sp>
          <p:nvSpPr>
            <p:cNvPr id="6" name="Rectangle 5"/>
            <p:cNvSpPr/>
            <p:nvPr/>
          </p:nvSpPr>
          <p:spPr>
            <a:xfrm>
              <a:off x="3084168" y="4419724"/>
              <a:ext cx="2495426" cy="1371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6" name="Rectangle 1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234006" y="1466869"/>
            <a:ext cx="675988" cy="2305391"/>
            <a:chOff x="1019113" y="2476992"/>
            <a:chExt cx="457200" cy="2065479"/>
          </a:xfrm>
        </p:grpSpPr>
        <p:grpSp>
          <p:nvGrpSpPr>
            <p:cNvPr id="18" name="Group 17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56500" y="3590657"/>
              <a:ext cx="375199" cy="358472"/>
              <a:chOff x="1053391" y="3591975"/>
              <a:chExt cx="375199" cy="35847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53391" y="3591975"/>
                <a:ext cx="375199" cy="358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56500" y="4106271"/>
              <a:ext cx="375198" cy="358472"/>
              <a:chOff x="1053391" y="3591971"/>
              <a:chExt cx="375198" cy="3584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53391" y="3591971"/>
                <a:ext cx="375198" cy="358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47138" y="6253883"/>
            <a:ext cx="34497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cs typeface="Bariol Regular"/>
              </a:rPr>
              <a:t>[Bernstein et al. 2011]</a:t>
            </a:r>
            <a:endParaRPr lang="en-US" sz="2600" dirty="0">
              <a:cs typeface="Bariol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8474" y="5195752"/>
            <a:ext cx="19586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accent2"/>
                </a:solidFill>
              </a:rPr>
              <a:t>Until work arrives!</a:t>
            </a:r>
            <a:endParaRPr lang="en-US" sz="1900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97158" y="1520938"/>
            <a:ext cx="18681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bg1">
                    <a:lumMod val="50000"/>
                  </a:schemeClr>
                </a:solidFill>
              </a:rPr>
              <a:t>Incoming Tasks</a:t>
            </a:r>
            <a:endParaRPr lang="en-US" sz="1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4402" y="4765064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663578" y="4766605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268571" y="4765064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56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81412" y="3906561"/>
            <a:ext cx="2377440" cy="1529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Inter-pool </a:t>
            </a:r>
            <a:r>
              <a:rPr lang="en-US" dirty="0" smtClean="0"/>
              <a:t>transfers: </a:t>
            </a:r>
            <a:r>
              <a:rPr lang="en-US" dirty="0" smtClean="0"/>
              <a:t>preference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72622" y="3906560"/>
            <a:ext cx="2374563" cy="15290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901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Worker Pool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907" y="4469572"/>
            <a:ext cx="383570" cy="40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63" y="4469572"/>
            <a:ext cx="383569" cy="403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21" y="4469572"/>
            <a:ext cx="383570" cy="4030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5400000">
            <a:off x="2003156" y="2325639"/>
            <a:ext cx="397774" cy="1632766"/>
            <a:chOff x="1019113" y="2476992"/>
            <a:chExt cx="457200" cy="2065479"/>
          </a:xfrm>
        </p:grpSpPr>
        <p:grpSp>
          <p:nvGrpSpPr>
            <p:cNvPr id="30" name="Group 29"/>
            <p:cNvGrpSpPr/>
            <p:nvPr/>
          </p:nvGrpSpPr>
          <p:grpSpPr>
            <a:xfrm>
              <a:off x="1019113" y="2476992"/>
              <a:ext cx="457200" cy="2065479"/>
              <a:chOff x="3759200" y="1450930"/>
              <a:chExt cx="914400" cy="36629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59200" y="23706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59201" y="1450930"/>
                <a:ext cx="914398" cy="91440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59200" y="32850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9200" y="4199467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081527" y="3522677"/>
              <a:ext cx="340337" cy="494432"/>
              <a:chOff x="1078418" y="3523995"/>
              <a:chExt cx="340337" cy="49443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993775" y="3635198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T2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81527" y="4038291"/>
              <a:ext cx="340337" cy="494431"/>
              <a:chOff x="1078418" y="3523991"/>
              <a:chExt cx="340337" cy="4944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993775" y="3635194"/>
                <a:ext cx="494431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T1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81527" y="3007058"/>
              <a:ext cx="340337" cy="494432"/>
              <a:chOff x="1078418" y="3523993"/>
              <a:chExt cx="340337" cy="4944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78418" y="3600194"/>
                <a:ext cx="340337" cy="340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0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993774" y="3635196"/>
                <a:ext cx="494432" cy="27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T3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 rot="5400000">
            <a:off x="6609623" y="2325639"/>
            <a:ext cx="397774" cy="1632766"/>
            <a:chOff x="3759200" y="1450930"/>
            <a:chExt cx="914400" cy="3662937"/>
          </a:xfrm>
        </p:grpSpPr>
        <p:sp>
          <p:nvSpPr>
            <p:cNvPr id="55" name="Rectangle 54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74732" y="1570015"/>
            <a:ext cx="2590801" cy="7090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A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Sum preference</a:t>
            </a:r>
            <a:endParaRPr lang="en-US" sz="24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1.7</a:t>
            </a:r>
            <a:endParaRPr lang="en-US" sz="24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2614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(0.8, 0.2)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77948" y="1569587"/>
            <a:ext cx="2590801" cy="7090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Application B</a:t>
            </a:r>
            <a:endParaRPr lang="en-US" sz="24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Sum preference</a:t>
            </a:r>
            <a:endParaRPr lang="en-US" sz="2400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1.6</a:t>
            </a:r>
            <a:endParaRPr lang="en-US" sz="2400" dirty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36638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(0.9, 0.1)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39855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(0.3, 0.7)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80200" y="4923403"/>
            <a:ext cx="866985" cy="5121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ea typeface="Bariol" charset="0"/>
                <a:cs typeface="Bariol" charset="0"/>
              </a:rPr>
              <a:t>Prefs</a:t>
            </a:r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:</a:t>
            </a:r>
            <a:endParaRPr lang="en-US" sz="1400" dirty="0" smtClean="0">
              <a:solidFill>
                <a:schemeClr val="tx1"/>
              </a:solidFill>
              <a:ea typeface="Bariol" charset="0"/>
              <a:cs typeface="Bario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ea typeface="Bariol" charset="0"/>
                <a:cs typeface="Bariol" charset="0"/>
              </a:rPr>
              <a:t>(0.1, 0.9)</a:t>
            </a:r>
            <a:endParaRPr lang="en-US" sz="1400" dirty="0">
              <a:solidFill>
                <a:schemeClr val="tx1"/>
              </a:solidFill>
              <a:ea typeface="Bariol" charset="0"/>
              <a:cs typeface="Bario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59978" y="5647308"/>
            <a:ext cx="3824044" cy="10741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Net Preference</a:t>
            </a:r>
            <a:endParaRPr lang="en-US" sz="32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1.7+ 1.6 = </a:t>
            </a:r>
            <a:r>
              <a:rPr lang="en-US" sz="3200" b="1" dirty="0" smtClean="0">
                <a:solidFill>
                  <a:schemeClr val="tx1"/>
                </a:solidFill>
                <a:latin typeface="Bariol" charset="0"/>
                <a:ea typeface="Bariol" charset="0"/>
                <a:cs typeface="Bariol" charset="0"/>
              </a:rPr>
              <a:t>3.3</a:t>
            </a:r>
            <a:endParaRPr lang="en-US" sz="3200" b="1" dirty="0" smtClean="0">
              <a:solidFill>
                <a:schemeClr val="tx1"/>
              </a:solidFill>
              <a:latin typeface="Bariol" charset="0"/>
              <a:ea typeface="Bariol" charset="0"/>
              <a:cs typeface="Bario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570351" y="4671079"/>
            <a:ext cx="3625574" cy="1"/>
          </a:xfrm>
          <a:prstGeom prst="straightConnector1">
            <a:avLst/>
          </a:prstGeom>
          <a:ln w="31750" cap="sq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78346" y="4467220"/>
            <a:ext cx="383571" cy="4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</a:t>
            </a:r>
            <a:r>
              <a:rPr lang="en-US" dirty="0" err="1" smtClean="0"/>
              <a:t>Autoscaling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5"/>
          <a:stretch/>
        </p:blipFill>
        <p:spPr>
          <a:xfrm>
            <a:off x="88900" y="1282700"/>
            <a:ext cx="6089748" cy="50736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324600" y="1803400"/>
            <a:ext cx="2590800" cy="3340100"/>
            <a:chOff x="6324600" y="1803400"/>
            <a:chExt cx="2590800" cy="3340100"/>
          </a:xfrm>
        </p:grpSpPr>
        <p:sp>
          <p:nvSpPr>
            <p:cNvPr id="8" name="Rectangle 7"/>
            <p:cNvSpPr/>
            <p:nvPr/>
          </p:nvSpPr>
          <p:spPr>
            <a:xfrm>
              <a:off x="6324600" y="1803400"/>
              <a:ext cx="2590800" cy="33401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0549" y="2057400"/>
              <a:ext cx="390476" cy="338138"/>
            </a:xfrm>
            <a:prstGeom prst="rect">
              <a:avLst/>
            </a:prstGeom>
            <a:solidFill>
              <a:srgbClr val="F07D87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40549" y="2839692"/>
              <a:ext cx="390476" cy="338138"/>
            </a:xfrm>
            <a:prstGeom prst="rect">
              <a:avLst/>
            </a:prstGeom>
            <a:solidFill>
              <a:srgbClr val="8FB2D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40549" y="3621984"/>
              <a:ext cx="390476" cy="338138"/>
            </a:xfrm>
            <a:prstGeom prst="rect">
              <a:avLst/>
            </a:prstGeom>
            <a:solidFill>
              <a:srgbClr val="C39BC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40549" y="4404275"/>
              <a:ext cx="390476" cy="338138"/>
            </a:xfrm>
            <a:prstGeom prst="rect">
              <a:avLst/>
            </a:prstGeom>
            <a:solidFill>
              <a:srgbClr val="9DD09C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5251" y="1943100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+ queuing theory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45251" y="2693158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 based on throughput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45251" y="3503687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Rules + queuing theory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45251" y="4313129"/>
              <a:ext cx="184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Workload-optimal static value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32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</a:t>
            </a:r>
            <a:r>
              <a:rPr lang="en-US" dirty="0" err="1" smtClean="0"/>
              <a:t>Autoscaling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" y="5654448"/>
            <a:ext cx="914400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Controllers offer up </a:t>
            </a:r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to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20%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higher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throughput</a:t>
            </a:r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at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5-8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X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less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cost (88X cheaper than static)</a:t>
            </a:r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.</a:t>
            </a:r>
            <a:endParaRPr lang="en-US" sz="3600" dirty="0" smtClean="0">
              <a:solidFill>
                <a:srgbClr val="000000"/>
              </a:solidFill>
              <a:latin typeface="Bariol Regular"/>
              <a:ea typeface="Zapf Dingbats"/>
              <a:cs typeface="Bariol Regular"/>
              <a:sym typeface="Zapf Dingbat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0"/>
          <a:stretch/>
        </p:blipFill>
        <p:spPr>
          <a:xfrm>
            <a:off x="1166752" y="1231093"/>
            <a:ext cx="4925999" cy="437331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324600" y="1803400"/>
            <a:ext cx="2590800" cy="3340100"/>
            <a:chOff x="6324600" y="1803400"/>
            <a:chExt cx="2590800" cy="3340100"/>
          </a:xfrm>
        </p:grpSpPr>
        <p:sp>
          <p:nvSpPr>
            <p:cNvPr id="17" name="Rectangle 16"/>
            <p:cNvSpPr/>
            <p:nvPr/>
          </p:nvSpPr>
          <p:spPr>
            <a:xfrm>
              <a:off x="6324600" y="1803400"/>
              <a:ext cx="2590800" cy="33401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40549" y="2057400"/>
              <a:ext cx="390476" cy="338138"/>
            </a:xfrm>
            <a:prstGeom prst="rect">
              <a:avLst/>
            </a:prstGeom>
            <a:solidFill>
              <a:srgbClr val="ED7A8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40549" y="2839692"/>
              <a:ext cx="390476" cy="338138"/>
            </a:xfrm>
            <a:prstGeom prst="rect">
              <a:avLst/>
            </a:prstGeom>
            <a:solidFill>
              <a:srgbClr val="92B5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40549" y="3621984"/>
              <a:ext cx="390476" cy="338138"/>
            </a:xfrm>
            <a:prstGeom prst="rect">
              <a:avLst/>
            </a:prstGeom>
            <a:solidFill>
              <a:srgbClr val="C29AC8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40549" y="4404275"/>
              <a:ext cx="390476" cy="338138"/>
            </a:xfrm>
            <a:prstGeom prst="rect">
              <a:avLst/>
            </a:prstGeom>
            <a:solidFill>
              <a:srgbClr val="9DD09C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5251" y="1943100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+ queuing theory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45251" y="2693158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 based on throughput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45251" y="3503687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Rules + queuing theory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45251" y="4313129"/>
              <a:ext cx="184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Workload-optimal static value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11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7"/>
          <a:stretch/>
        </p:blipFill>
        <p:spPr>
          <a:xfrm>
            <a:off x="3743228" y="1222486"/>
            <a:ext cx="4381500" cy="3900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</a:t>
            </a:r>
            <a:r>
              <a:rPr lang="en-US" dirty="0" smtClean="0"/>
              <a:t>inter-pool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4282" y="5064077"/>
            <a:ext cx="8095486" cy="175432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Up to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76% higher throughput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27X less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</a:p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43% higher net preference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than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w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ithout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inter-pool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transfer.</a:t>
            </a:r>
            <a:endParaRPr lang="en-US" sz="3600" b="1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1242" y="2034361"/>
            <a:ext cx="2705027" cy="2277210"/>
            <a:chOff x="6324599" y="2586891"/>
            <a:chExt cx="2705027" cy="2277210"/>
          </a:xfrm>
        </p:grpSpPr>
        <p:sp>
          <p:nvSpPr>
            <p:cNvPr id="8" name="Rectangle 7"/>
            <p:cNvSpPr/>
            <p:nvPr/>
          </p:nvSpPr>
          <p:spPr>
            <a:xfrm>
              <a:off x="6324599" y="2586891"/>
              <a:ext cx="2705027" cy="22772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0549" y="4323696"/>
              <a:ext cx="390476" cy="338138"/>
            </a:xfrm>
            <a:prstGeom prst="rect">
              <a:avLst/>
            </a:prstGeom>
            <a:solidFill>
              <a:srgbClr val="F07D87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40549" y="2839692"/>
              <a:ext cx="390476" cy="338138"/>
            </a:xfrm>
            <a:prstGeom prst="rect">
              <a:avLst/>
            </a:prstGeom>
            <a:solidFill>
              <a:srgbClr val="92B5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40549" y="3581694"/>
              <a:ext cx="390476" cy="338138"/>
            </a:xfrm>
            <a:prstGeom prst="rect">
              <a:avLst/>
            </a:prstGeom>
            <a:solidFill>
              <a:srgbClr val="9DD09C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5251" y="4209396"/>
              <a:ext cx="1870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 worker transfer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45251" y="2693158"/>
              <a:ext cx="1638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Cioppino</a:t>
              </a:r>
              <a:r>
                <a:rPr lang="en-US" dirty="0" smtClean="0"/>
                <a:t> worker transfer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5251" y="3525492"/>
              <a:ext cx="184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Random transfer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4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8"/>
          <a:stretch/>
        </p:blipFill>
        <p:spPr>
          <a:xfrm>
            <a:off x="1920461" y="1187836"/>
            <a:ext cx="3646124" cy="3878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end-to-end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1685" y="5064077"/>
            <a:ext cx="7880684" cy="175432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atin typeface="Bariol Regular"/>
                <a:ea typeface="Zapf Dingbats"/>
                <a:cs typeface="Bariol Regular"/>
                <a:sym typeface="Zapf Dingbats"/>
              </a:rPr>
              <a:t>Avg.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20% higher throughput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 </a:t>
            </a:r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19X less cost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,</a:t>
            </a:r>
          </a:p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Bariol Regular"/>
                <a:ea typeface="Zapf Dingbats"/>
                <a:cs typeface="Bariol Regular"/>
                <a:sym typeface="Zapf Dingbats"/>
              </a:rPr>
              <a:t>2.3X higher net preference 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than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s</a:t>
            </a:r>
            <a:r>
              <a:rPr lang="en-US" sz="3600" dirty="0" smtClean="0">
                <a:solidFill>
                  <a:srgbClr val="000000"/>
                </a:solidFill>
                <a:latin typeface="Bariol Regular"/>
                <a:ea typeface="Zapf Dingbats"/>
                <a:cs typeface="Bariol Regular"/>
                <a:sym typeface="Zapf Dingbats"/>
              </a:rPr>
              <a:t>tate-of-the-art systems.</a:t>
            </a:r>
            <a:endParaRPr lang="en-US" sz="3600" dirty="0">
              <a:solidFill>
                <a:schemeClr val="accent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7342" y="2333056"/>
            <a:ext cx="2705027" cy="1587758"/>
            <a:chOff x="6324599" y="2612158"/>
            <a:chExt cx="2705027" cy="1587758"/>
          </a:xfrm>
        </p:grpSpPr>
        <p:sp>
          <p:nvSpPr>
            <p:cNvPr id="7" name="Rectangle 6"/>
            <p:cNvSpPr/>
            <p:nvPr/>
          </p:nvSpPr>
          <p:spPr>
            <a:xfrm>
              <a:off x="6324599" y="2612158"/>
              <a:ext cx="2705027" cy="15877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0549" y="2878355"/>
              <a:ext cx="390476" cy="369332"/>
            </a:xfrm>
            <a:prstGeom prst="rect">
              <a:avLst/>
            </a:prstGeom>
            <a:solidFill>
              <a:srgbClr val="FEBDA6"/>
            </a:solidFill>
            <a:ln>
              <a:solidFill>
                <a:schemeClr val="accent6">
                  <a:shade val="95000"/>
                  <a:satMod val="10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40549" y="3525492"/>
              <a:ext cx="390476" cy="401200"/>
            </a:xfrm>
            <a:prstGeom prst="rect">
              <a:avLst/>
            </a:prstGeom>
            <a:solidFill>
              <a:srgbClr val="A7D9C8"/>
            </a:solidFill>
            <a:ln>
              <a:solidFill>
                <a:srgbClr val="9DCF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5251" y="2878355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Cioppino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5251" y="3400636"/>
              <a:ext cx="184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State-of-the-art baseline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02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retainer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958098" y="4634586"/>
            <a:ext cx="3227804" cy="1515999"/>
            <a:chOff x="3084168" y="4419722"/>
            <a:chExt cx="2495426" cy="1371965"/>
          </a:xfrm>
        </p:grpSpPr>
        <p:sp>
          <p:nvSpPr>
            <p:cNvPr id="6" name="Rectangle 5"/>
            <p:cNvSpPr/>
            <p:nvPr/>
          </p:nvSpPr>
          <p:spPr>
            <a:xfrm>
              <a:off x="3084168" y="4419722"/>
              <a:ext cx="2495426" cy="13719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1" b="1" dirty="0">
                  <a:solidFill>
                    <a:schemeClr val="bg1">
                      <a:lumMod val="50000"/>
                    </a:schemeClr>
                  </a:solidFill>
                  <a:ea typeface="Gill Sans" charset="0"/>
                  <a:cs typeface="Gill Sans" charset="0"/>
                </a:rPr>
                <a:t>Worker Pool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3126" y="4870190"/>
              <a:ext cx="2443893" cy="801691"/>
              <a:chOff x="3093126" y="4749872"/>
              <a:chExt cx="2443893" cy="80169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93126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7413" y="4882035"/>
                <a:ext cx="463224" cy="46322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6351" y="4882035"/>
                <a:ext cx="463224" cy="463224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488079" y="4749873"/>
                <a:ext cx="487035" cy="801690"/>
                <a:chOff x="4197518" y="4749873"/>
                <a:chExt cx="487035" cy="80169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197518" y="4882035"/>
                  <a:ext cx="463225" cy="463224"/>
                </a:xfrm>
                <a:prstGeom prst="rect">
                  <a:avLst/>
                </a:prstGeom>
              </p:spPr>
            </p:pic>
            <p:sp>
              <p:nvSpPr>
                <p:cNvPr id="16" name="Rectangle 15"/>
                <p:cNvSpPr/>
                <p:nvPr/>
              </p:nvSpPr>
              <p:spPr>
                <a:xfrm>
                  <a:off x="4201233" y="4749873"/>
                  <a:ext cx="483320" cy="8016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038354" y="4749872"/>
                <a:ext cx="498665" cy="801691"/>
                <a:chOff x="5038354" y="4749872"/>
                <a:chExt cx="498665" cy="80169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5073795" y="4919106"/>
                  <a:ext cx="463224" cy="463224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5038354" y="4749872"/>
                  <a:ext cx="483320" cy="8016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426" dirty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4234006" y="1466869"/>
            <a:ext cx="675988" cy="2305391"/>
            <a:chOff x="3759200" y="1450930"/>
            <a:chExt cx="914400" cy="3662937"/>
          </a:xfrm>
        </p:grpSpPr>
        <p:sp>
          <p:nvSpPr>
            <p:cNvPr id="28" name="Rectangle 27"/>
            <p:cNvSpPr/>
            <p:nvPr/>
          </p:nvSpPr>
          <p:spPr>
            <a:xfrm>
              <a:off x="3759200" y="23706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59201" y="1450930"/>
              <a:ext cx="914398" cy="91440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59200" y="32850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9200" y="4199467"/>
              <a:ext cx="914400" cy="9144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14114" y="4729414"/>
            <a:ext cx="554746" cy="400110"/>
            <a:chOff x="1053391" y="3591976"/>
            <a:chExt cx="375199" cy="358472"/>
          </a:xfrm>
        </p:grpSpPr>
        <p:sp>
          <p:nvSpPr>
            <p:cNvPr id="26" name="Rectangle 25"/>
            <p:cNvSpPr/>
            <p:nvPr/>
          </p:nvSpPr>
          <p:spPr>
            <a:xfrm>
              <a:off x="1078418" y="3600194"/>
              <a:ext cx="340337" cy="3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53391" y="3591976"/>
              <a:ext cx="375199" cy="358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7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66969" y="4731256"/>
            <a:ext cx="554745" cy="400110"/>
            <a:chOff x="1053391" y="3591971"/>
            <a:chExt cx="375198" cy="358472"/>
          </a:xfrm>
        </p:grpSpPr>
        <p:sp>
          <p:nvSpPr>
            <p:cNvPr id="24" name="Rectangle 23"/>
            <p:cNvSpPr/>
            <p:nvPr/>
          </p:nvSpPr>
          <p:spPr>
            <a:xfrm>
              <a:off x="1078418" y="3600194"/>
              <a:ext cx="340337" cy="3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582" tIns="48291" rIns="96582" bIns="48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0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3391" y="3591971"/>
              <a:ext cx="375198" cy="358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7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T1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47138" y="6253883"/>
            <a:ext cx="34497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cs typeface="Bariol Regular"/>
              </a:rPr>
              <a:t>[Bernstein et al. 2011]</a:t>
            </a:r>
            <a:endParaRPr lang="en-US" sz="2600" dirty="0">
              <a:cs typeface="Bariol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97158" y="1520938"/>
            <a:ext cx="18681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bg1">
                    <a:lumMod val="50000"/>
                  </a:schemeClr>
                </a:solidFill>
              </a:rPr>
              <a:t>Incoming Tasks</a:t>
            </a:r>
            <a:endParaRPr lang="en-US" sz="1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8474" y="5195752"/>
            <a:ext cx="19586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accent2"/>
                </a:solidFill>
              </a:rPr>
              <a:t>Until work arrives!</a:t>
            </a:r>
            <a:endParaRPr lang="en-US" sz="1900" b="1" dirty="0">
              <a:solidFill>
                <a:schemeClr val="accent2"/>
              </a:solidFill>
            </a:endParaRPr>
          </a:p>
        </p:txBody>
      </p:sp>
      <p:cxnSp>
        <p:nvCxnSpPr>
          <p:cNvPr id="38" name="Curved Connector 37"/>
          <p:cNvCxnSpPr>
            <a:stCxn id="30" idx="1"/>
            <a:endCxn id="27" idx="0"/>
          </p:cNvCxnSpPr>
          <p:nvPr/>
        </p:nvCxnSpPr>
        <p:spPr>
          <a:xfrm rot="10800000" flipV="1">
            <a:off x="3291488" y="2908998"/>
            <a:ext cx="942519" cy="1820416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1" idx="2"/>
            <a:endCxn id="25" idx="0"/>
          </p:cNvCxnSpPr>
          <p:nvPr/>
        </p:nvCxnSpPr>
        <p:spPr>
          <a:xfrm rot="5400000">
            <a:off x="4028673" y="4187929"/>
            <a:ext cx="958996" cy="1276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63578" y="4766605"/>
            <a:ext cx="40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0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29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b="1" dirty="0" smtClean="0"/>
          </a:p>
          <a:p>
            <a:pPr marL="0" indent="0" algn="ctr">
              <a:buNone/>
            </a:pPr>
            <a:r>
              <a:rPr lang="en-US" sz="3800" b="1" dirty="0" smtClean="0"/>
              <a:t>Key insight: </a:t>
            </a:r>
          </a:p>
          <a:p>
            <a:pPr marL="0" indent="0" algn="ctr">
              <a:buNone/>
            </a:pPr>
            <a:r>
              <a:rPr lang="en-US" sz="3800" b="1" dirty="0" smtClean="0"/>
              <a:t>a</a:t>
            </a:r>
            <a:r>
              <a:rPr lang="en-US" sz="3800" b="1" dirty="0" smtClean="0">
                <a:solidFill>
                  <a:schemeClr val="accent1"/>
                </a:solidFill>
              </a:rPr>
              <a:t> crowd </a:t>
            </a:r>
            <a:r>
              <a:rPr lang="en-US" sz="3800" b="1" dirty="0" smtClean="0"/>
              <a:t>is a</a:t>
            </a:r>
            <a:r>
              <a:rPr lang="en-US" sz="3800" b="1" dirty="0" smtClean="0">
                <a:solidFill>
                  <a:schemeClr val="accent1"/>
                </a:solidFill>
              </a:rPr>
              <a:t> distributed system</a:t>
            </a:r>
            <a:r>
              <a:rPr lang="en-US" sz="3800" b="1" dirty="0" smtClean="0"/>
              <a:t>!</a:t>
            </a:r>
            <a:endParaRPr lang="en-US" sz="3800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962A-B274-1342-AC3E-C9E26BFEC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riol">
      <a:majorFont>
        <a:latin typeface="Bariol Bold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Bariol Regular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28499</TotalTime>
  <Words>2440</Words>
  <Application>Microsoft Macintosh PowerPoint</Application>
  <PresentationFormat>On-screen Show (4:3)</PresentationFormat>
  <Paragraphs>719</Paragraphs>
  <Slides>74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Arial Narrow</vt:lpstr>
      <vt:lpstr>Bariol</vt:lpstr>
      <vt:lpstr>Bariol Bold</vt:lpstr>
      <vt:lpstr>Bariol Regular</vt:lpstr>
      <vt:lpstr>Calibri</vt:lpstr>
      <vt:lpstr>Chalkduster</vt:lpstr>
      <vt:lpstr>Gill Sans</vt:lpstr>
      <vt:lpstr>Gotham Bold</vt:lpstr>
      <vt:lpstr>Symbol</vt:lpstr>
      <vt:lpstr>Zapf Dingbats</vt:lpstr>
      <vt:lpstr>Arial</vt:lpstr>
      <vt:lpstr>Office Theme</vt:lpstr>
      <vt:lpstr>Cioppino: Multi-Tenant  Crowd Management</vt:lpstr>
      <vt:lpstr>Today’s systems need labeled data, fast.</vt:lpstr>
      <vt:lpstr>Supervised learning</vt:lpstr>
      <vt:lpstr>Data cleaning</vt:lpstr>
      <vt:lpstr>Real-time applications</vt:lpstr>
      <vt:lpstr>The retainer model</vt:lpstr>
      <vt:lpstr>The retainer model</vt:lpstr>
      <vt:lpstr>The retainer model</vt:lpstr>
      <vt:lpstr>PowerPoint Presentation</vt:lpstr>
      <vt:lpstr>PowerPoint Presentation</vt:lpstr>
      <vt:lpstr>Multi-tenant crowds</vt:lpstr>
      <vt:lpstr>Multi-tenant crowds</vt:lpstr>
      <vt:lpstr>Multi-tenant crowds</vt:lpstr>
      <vt:lpstr>Multi-tenant crowds</vt:lpstr>
      <vt:lpstr>Multi-tenant crowds</vt:lpstr>
      <vt:lpstr>Analogy: multi-tenant clouds</vt:lpstr>
      <vt:lpstr>Multi-tenant crowds: challenges</vt:lpstr>
      <vt:lpstr>Multi-tenant crowds: challenges</vt:lpstr>
      <vt:lpstr>Multi-tenant crowds: challenges</vt:lpstr>
      <vt:lpstr>Multi-tenant crowds: challenges</vt:lpstr>
      <vt:lpstr>Solution: the Cioppino model</vt:lpstr>
      <vt:lpstr>Solution: the Cioppino model</vt:lpstr>
      <vt:lpstr>Solution: the Cioppino model</vt:lpstr>
      <vt:lpstr>Solution: the Cioppino model</vt:lpstr>
      <vt:lpstr>Solution: the Cioppino model</vt:lpstr>
      <vt:lpstr>Approach</vt:lpstr>
      <vt:lpstr>Approach</vt:lpstr>
      <vt:lpstr>Modeling Multi-tenancy</vt:lpstr>
      <vt:lpstr>Modeling Multi-tenancy</vt:lpstr>
      <vt:lpstr>Modeling Multi-tenancy</vt:lpstr>
      <vt:lpstr>Modeling Multi-tenancy</vt:lpstr>
      <vt:lpstr>Modeling Multi-tenancy</vt:lpstr>
      <vt:lpstr>Modeling Multi-tenancy</vt:lpstr>
      <vt:lpstr>Approach</vt:lpstr>
      <vt:lpstr>Resizing the worker pool</vt:lpstr>
      <vt:lpstr>Queuing theory in brief</vt:lpstr>
      <vt:lpstr>Control theory in brief</vt:lpstr>
      <vt:lpstr>Approach</vt:lpstr>
      <vt:lpstr>Worker transfer between tenants</vt:lpstr>
      <vt:lpstr>Inter-pool transfers: performance</vt:lpstr>
      <vt:lpstr>Inter-pool transfers: performance</vt:lpstr>
      <vt:lpstr>Inter-pool transfers: performance</vt:lpstr>
      <vt:lpstr>Inter-pool transfers: performance</vt:lpstr>
      <vt:lpstr>Inter-pool transfers: performance</vt:lpstr>
      <vt:lpstr>Inter-pool transfers: preferences</vt:lpstr>
      <vt:lpstr>Putting it all together</vt:lpstr>
      <vt:lpstr>Putting it all together</vt:lpstr>
      <vt:lpstr>Putting it all together</vt:lpstr>
      <vt:lpstr>Putting it all together</vt:lpstr>
      <vt:lpstr>Approach</vt:lpstr>
      <vt:lpstr>Trace Data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Want more?</vt:lpstr>
      <vt:lpstr>Cioppino: summary</vt:lpstr>
      <vt:lpstr>Thanks!</vt:lpstr>
      <vt:lpstr>PowerPoint Presentation</vt:lpstr>
      <vt:lpstr>Backup Slides</vt:lpstr>
      <vt:lpstr>Humans process a lot of data</vt:lpstr>
      <vt:lpstr>Enter the microtask</vt:lpstr>
      <vt:lpstr>But human workers are not as   fast                 as computers.</vt:lpstr>
      <vt:lpstr>But human workers are not as   fast                 as computers.</vt:lpstr>
      <vt:lpstr>Inter-pool transfers: preference</vt:lpstr>
      <vt:lpstr>Inter-pool transfers: preference</vt:lpstr>
      <vt:lpstr>Evaluation: Autoscaling</vt:lpstr>
      <vt:lpstr>Evaluation: Autoscaling</vt:lpstr>
      <vt:lpstr>Evaluation: inter-pool transfers</vt:lpstr>
      <vt:lpstr>Evaluation: end-to-end</vt:lpstr>
    </vt:vector>
  </TitlesOfParts>
  <Company>UC Berkeley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Argonaut:  Macrotask Crowdsourcing for Complex Data Processing</dc:title>
  <dc:creator>Daniel Haas</dc:creator>
  <cp:lastModifiedBy>Daniel Haas</cp:lastModifiedBy>
  <cp:revision>323</cp:revision>
  <cp:lastPrinted>2016-04-05T20:08:38Z</cp:lastPrinted>
  <dcterms:created xsi:type="dcterms:W3CDTF">2015-08-06T18:06:01Z</dcterms:created>
  <dcterms:modified xsi:type="dcterms:W3CDTF">2017-10-27T03:28:07Z</dcterms:modified>
</cp:coreProperties>
</file>